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348" r:id="rId6"/>
    <p:sldId id="324" r:id="rId7"/>
    <p:sldId id="351" r:id="rId8"/>
    <p:sldId id="261" r:id="rId9"/>
    <p:sldId id="282" r:id="rId10"/>
    <p:sldId id="352" r:id="rId11"/>
    <p:sldId id="312" r:id="rId12"/>
    <p:sldId id="357" r:id="rId13"/>
    <p:sldId id="309" r:id="rId14"/>
    <p:sldId id="345" r:id="rId15"/>
    <p:sldId id="344" r:id="rId16"/>
    <p:sldId id="355" r:id="rId17"/>
    <p:sldId id="340" r:id="rId18"/>
    <p:sldId id="353" r:id="rId19"/>
    <p:sldId id="356" r:id="rId20"/>
    <p:sldId id="304" r:id="rId21"/>
    <p:sldId id="322" r:id="rId22"/>
  </p:sldIdLst>
  <p:sldSz cx="9906000" cy="6858000" type="A4"/>
  <p:notesSz cx="6950075" cy="9236075"/>
  <p:defaultTextStyle>
    <a:defPPr>
      <a:defRPr lang="en-NZ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3CC"/>
    <a:srgbClr val="DEE6E4"/>
    <a:srgbClr val="C6D4D1"/>
    <a:srgbClr val="A7D971"/>
    <a:srgbClr val="E9EFED"/>
    <a:srgbClr val="6D96C8"/>
    <a:srgbClr val="AEE3A7"/>
    <a:srgbClr val="B6D8DC"/>
    <a:srgbClr val="C9E292"/>
    <a:srgbClr val="CCC6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11" autoAdjust="0"/>
    <p:restoredTop sz="94757" autoAdjust="0"/>
  </p:normalViewPr>
  <p:slideViewPr>
    <p:cSldViewPr snapToGrid="0" snapToObjects="1">
      <p:cViewPr>
        <p:scale>
          <a:sx n="60" d="100"/>
          <a:sy n="60" d="100"/>
        </p:scale>
        <p:origin x="-576" y="-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3522" y="-96"/>
      </p:cViewPr>
      <p:guideLst>
        <p:guide orient="horz" pos="2909"/>
        <p:guide pos="21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834277545445374"/>
          <c:y val="5.5930277026362295E-2"/>
          <c:w val="0.80862186785329826"/>
          <c:h val="0.81640901452088455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chemeClr val="bg2">
                  <a:lumMod val="25000"/>
                </a:schemeClr>
              </a:solidFill>
            </c:spPr>
          </c:marker>
          <c:dPt>
            <c:idx val="4"/>
            <c:marker>
              <c:spPr>
                <a:solidFill>
                  <a:schemeClr val="accent2"/>
                </a:solidFill>
              </c:spPr>
            </c:marker>
            <c:bubble3D val="0"/>
          </c:dPt>
          <c:dPt>
            <c:idx val="5"/>
            <c:marker>
              <c:spPr>
                <a:solidFill>
                  <a:schemeClr val="accent2"/>
                </a:solidFill>
              </c:spPr>
            </c:marker>
            <c:bubble3D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sz="1800" b="1"/>
                      <a:t> Cambodia </a:t>
                    </a:r>
                    <a:endParaRPr lang="en-US" b="1"/>
                  </a:p>
                </c:rich>
              </c:tx>
              <c:spPr/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2619723374471853E-2"/>
                  <c:y val="-3.1445009610948475E-2"/>
                </c:manualLayout>
              </c:layout>
              <c:tx>
                <c:rich>
                  <a:bodyPr/>
                  <a:lstStyle/>
                  <a:p>
                    <a:r>
                      <a:rPr lang="en-US" sz="1800"/>
                      <a:t> Indonesia </a:t>
                    </a:r>
                    <a:endParaRPr lang="en-US"/>
                  </a:p>
                </c:rich>
              </c:tx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sz="1800" b="1"/>
                      <a:t> Lao PDR </a:t>
                    </a:r>
                    <a:endParaRPr lang="en-US" b="1"/>
                  </a:p>
                </c:rich>
              </c:tx>
              <c:spPr/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659960482067408E-3"/>
                  <c:y val="-3.4938899567720527E-3"/>
                </c:manualLayout>
              </c:layout>
              <c:tx>
                <c:rich>
                  <a:bodyPr/>
                  <a:lstStyle/>
                  <a:p>
                    <a:r>
                      <a:rPr lang="en-US" sz="1800"/>
                      <a:t> Malaysia </a:t>
                    </a:r>
                    <a:endParaRPr lang="en-US"/>
                  </a:p>
                </c:rich>
              </c:tx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4169398736673706E-2"/>
                  <c:y val="3.9649323492118249E-2"/>
                </c:manualLayout>
              </c:layout>
              <c:tx>
                <c:rich>
                  <a:bodyPr/>
                  <a:lstStyle/>
                  <a:p>
                    <a:pPr>
                      <a:defRPr b="1">
                        <a:solidFill>
                          <a:schemeClr val="accent2"/>
                        </a:solidFill>
                      </a:defRPr>
                    </a:pPr>
                    <a:r>
                      <a:rPr lang="en-US" b="1" dirty="0">
                        <a:solidFill>
                          <a:schemeClr val="accent2"/>
                        </a:solidFill>
                      </a:rPr>
                      <a:t> Myanmar </a:t>
                    </a:r>
                    <a:r>
                      <a:rPr lang="en-US" b="1" dirty="0" smtClean="0">
                        <a:solidFill>
                          <a:schemeClr val="accent2"/>
                        </a:solidFill>
                      </a:rPr>
                      <a:t>(current) </a:t>
                    </a:r>
                    <a:endParaRPr lang="en-US" b="1" dirty="0">
                      <a:solidFill>
                        <a:schemeClr val="accent2"/>
                      </a:solidFill>
                    </a:endParaRPr>
                  </a:p>
                </c:rich>
              </c:tx>
              <c:spPr/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5.5923070690238751E-4"/>
                  <c:y val="3.55187133892993E-3"/>
                </c:manualLayout>
              </c:layout>
              <c:tx>
                <c:rich>
                  <a:bodyPr/>
                  <a:lstStyle/>
                  <a:p>
                    <a:pPr>
                      <a:defRPr b="1">
                        <a:solidFill>
                          <a:schemeClr val="accent2"/>
                        </a:solidFill>
                      </a:defRPr>
                    </a:pPr>
                    <a:r>
                      <a:rPr lang="en-US" sz="1800" b="1" dirty="0">
                        <a:solidFill>
                          <a:schemeClr val="accent2"/>
                        </a:solidFill>
                      </a:rPr>
                      <a:t> Myanmar </a:t>
                    </a:r>
                    <a:r>
                      <a:rPr lang="en-US" sz="1800" b="1" dirty="0" smtClean="0">
                        <a:solidFill>
                          <a:schemeClr val="accent2"/>
                        </a:solidFill>
                      </a:rPr>
                      <a:t>(Benchmark) </a:t>
                    </a:r>
                    <a:endParaRPr lang="en-US" b="1" dirty="0">
                      <a:solidFill>
                        <a:schemeClr val="accent2"/>
                      </a:solidFill>
                    </a:endParaRPr>
                  </a:p>
                </c:rich>
              </c:tx>
              <c:spPr/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z="1800"/>
                      <a:t> Pakistan </a:t>
                    </a:r>
                    <a:endParaRPr lang="en-US"/>
                  </a:p>
                </c:rich>
              </c:tx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z="1800"/>
                      <a:t> Philippines </a:t>
                    </a:r>
                    <a:endParaRPr lang="en-US"/>
                  </a:p>
                </c:rich>
              </c:tx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164990120516852E-2"/>
                  <c:y val="3.1445009610948475E-2"/>
                </c:manualLayout>
              </c:layout>
              <c:tx>
                <c:rich>
                  <a:bodyPr/>
                  <a:lstStyle/>
                  <a:p>
                    <a:r>
                      <a:rPr lang="en-US" sz="1800"/>
                      <a:t>Thailand </a:t>
                    </a:r>
                    <a:endParaRPr lang="en-US"/>
                  </a:p>
                </c:rich>
              </c:tx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5.4243040789331259E-2"/>
                  <c:y val="-3.9649323492118249E-2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sz="1800" b="1"/>
                      <a:t> Vietnam </a:t>
                    </a:r>
                    <a:endParaRPr lang="en-US" b="1"/>
                  </a:p>
                </c:rich>
              </c:tx>
              <c:spPr/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Pos val="r"/>
            <c:showLegendKey val="0"/>
            <c:showVal val="0"/>
            <c:showCatName val="1"/>
            <c:showSerName val="0"/>
            <c:showPercent val="0"/>
            <c:showBubbleSize val="0"/>
            <c:showLeaderLines val="0"/>
          </c:dLbls>
          <c:xVal>
            <c:numRef>
              <c:f>'Tariff Comparison'!$D$7:$D$16</c:f>
              <c:numCache>
                <c:formatCode>#,##0_ ;\-#,##0\ </c:formatCode>
                <c:ptCount val="10"/>
                <c:pt idx="0">
                  <c:v>929840</c:v>
                </c:pt>
                <c:pt idx="1">
                  <c:v>3503645</c:v>
                </c:pt>
                <c:pt idx="2">
                  <c:v>1395745</c:v>
                </c:pt>
                <c:pt idx="3">
                  <c:v>10275520</c:v>
                </c:pt>
                <c:pt idx="4">
                  <c:v>985000</c:v>
                </c:pt>
                <c:pt idx="5">
                  <c:v>2955000</c:v>
                </c:pt>
                <c:pt idx="6">
                  <c:v>1238145</c:v>
                </c:pt>
                <c:pt idx="7">
                  <c:v>2548195</c:v>
                </c:pt>
                <c:pt idx="8">
                  <c:v>5397800</c:v>
                </c:pt>
                <c:pt idx="9">
                  <c:v>1728675</c:v>
                </c:pt>
              </c:numCache>
            </c:numRef>
          </c:xVal>
          <c:yVal>
            <c:numRef>
              <c:f>'Tariff Comparison'!$E$7:$E$16</c:f>
              <c:numCache>
                <c:formatCode>#,##0_ ;\-#,##0\ </c:formatCode>
                <c:ptCount val="10"/>
                <c:pt idx="0">
                  <c:v>162.52500000000001</c:v>
                </c:pt>
                <c:pt idx="1">
                  <c:v>88.649999999999991</c:v>
                </c:pt>
                <c:pt idx="2">
                  <c:v>46.787500000000001</c:v>
                </c:pt>
                <c:pt idx="3">
                  <c:v>78.8</c:v>
                </c:pt>
                <c:pt idx="4">
                  <c:v>35</c:v>
                </c:pt>
                <c:pt idx="5">
                  <c:v>59.099999999999994</c:v>
                </c:pt>
                <c:pt idx="6">
                  <c:v>108.35</c:v>
                </c:pt>
                <c:pt idx="7">
                  <c:v>275.8</c:v>
                </c:pt>
                <c:pt idx="8">
                  <c:v>88.649999999999991</c:v>
                </c:pt>
                <c:pt idx="9">
                  <c:v>59.099999999999994</c:v>
                </c:pt>
              </c:numCache>
            </c:numRef>
          </c:yVal>
          <c:smooth val="0"/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376969472"/>
        <c:axId val="377106816"/>
      </c:scatterChart>
      <c:valAx>
        <c:axId val="376969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/>
                  <a:t>GDP per Capita (Kyat)</a:t>
                </a:r>
              </a:p>
            </c:rich>
          </c:tx>
          <c:layout/>
          <c:overlay val="0"/>
        </c:title>
        <c:numFmt formatCode="#,##0_ ;\-#,##0\ 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77106816"/>
        <c:crosses val="autoZero"/>
        <c:crossBetween val="midCat"/>
      </c:valAx>
      <c:valAx>
        <c:axId val="3771068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Residential Tariff </a:t>
                </a:r>
              </a:p>
              <a:p>
                <a:pPr>
                  <a:defRPr sz="1600"/>
                </a:pPr>
                <a:r>
                  <a:rPr lang="en-US" sz="1600"/>
                  <a:t>(Kyat/kWh)</a:t>
                </a:r>
              </a:p>
            </c:rich>
          </c:tx>
          <c:layout>
            <c:manualLayout>
              <c:xMode val="edge"/>
              <c:yMode val="edge"/>
              <c:x val="1.2114873903862341E-2"/>
              <c:y val="0.35673526376494874"/>
            </c:manualLayout>
          </c:layout>
          <c:overlay val="0"/>
        </c:title>
        <c:numFmt formatCode="#,##0_ ;\-#,##0\ 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7696947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75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cat>
            <c:strRef>
              <c:f>'Tariff Comparison'!$C$7:$C$16</c:f>
              <c:strCache>
                <c:ptCount val="10"/>
                <c:pt idx="0">
                  <c:v>Cambodia</c:v>
                </c:pt>
                <c:pt idx="1">
                  <c:v>Indonesia</c:v>
                </c:pt>
                <c:pt idx="2">
                  <c:v>Lao PDR</c:v>
                </c:pt>
                <c:pt idx="3">
                  <c:v>Malaysia</c:v>
                </c:pt>
                <c:pt idx="4">
                  <c:v>Myanmar (Current)</c:v>
                </c:pt>
                <c:pt idx="5">
                  <c:v>Myanmar (Benchmark)</c:v>
                </c:pt>
                <c:pt idx="6">
                  <c:v>Pakistan </c:v>
                </c:pt>
                <c:pt idx="7">
                  <c:v>Phillipines</c:v>
                </c:pt>
                <c:pt idx="8">
                  <c:v>Thailand </c:v>
                </c:pt>
                <c:pt idx="9">
                  <c:v>Vietnam</c:v>
                </c:pt>
              </c:strCache>
            </c:strRef>
          </c:cat>
          <c:val>
            <c:numRef>
              <c:f>'Tariff Comparison'!$F$7:$F$16</c:f>
              <c:numCache>
                <c:formatCode>#,##0_ ;\-#,##0\ </c:formatCode>
                <c:ptCount val="10"/>
                <c:pt idx="0">
                  <c:v>197</c:v>
                </c:pt>
                <c:pt idx="1">
                  <c:v>68.95</c:v>
                </c:pt>
                <c:pt idx="2">
                  <c:v>88.649999999999991</c:v>
                </c:pt>
                <c:pt idx="3">
                  <c:v>98.5</c:v>
                </c:pt>
                <c:pt idx="4">
                  <c:v>100</c:v>
                </c:pt>
                <c:pt idx="5">
                  <c:v>118.19999999999999</c:v>
                </c:pt>
                <c:pt idx="6">
                  <c:v>118.19999999999999</c:v>
                </c:pt>
                <c:pt idx="7">
                  <c:v>177.29999999999998</c:v>
                </c:pt>
                <c:pt idx="8">
                  <c:v>157.6</c:v>
                </c:pt>
                <c:pt idx="9">
                  <c:v>114.91666666666666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7182720"/>
        <c:axId val="382374656"/>
      </c:barChart>
      <c:catAx>
        <c:axId val="407182720"/>
        <c:scaling>
          <c:orientation val="minMax"/>
        </c:scaling>
        <c:delete val="0"/>
        <c:axPos val="b"/>
        <c:majorTickMark val="out"/>
        <c:minorTickMark val="none"/>
        <c:tickLblPos val="nextTo"/>
        <c:crossAx val="382374656"/>
        <c:crosses val="autoZero"/>
        <c:auto val="1"/>
        <c:lblAlgn val="ctr"/>
        <c:lblOffset val="100"/>
        <c:noMultiLvlLbl val="0"/>
      </c:catAx>
      <c:valAx>
        <c:axId val="3823746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AU"/>
                  <a:t>Business Kyat/kWh</a:t>
                </a:r>
              </a:p>
            </c:rich>
          </c:tx>
          <c:layout/>
          <c:overlay val="0"/>
        </c:title>
        <c:numFmt formatCode="#,##0_ ;\-#,##0\ " sourceLinked="1"/>
        <c:majorTickMark val="out"/>
        <c:minorTickMark val="none"/>
        <c:tickLblPos val="nextTo"/>
        <c:crossAx val="40718272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600"/>
      </a:pPr>
      <a:endParaRPr lang="en-US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EBD41F-C1B1-462D-8AFB-B443E17DA6BA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E7AA1D-E9E5-4DEB-8BB0-E4753ACA257D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.</a:t>
          </a:r>
          <a:endParaRPr lang="en-US" dirty="0">
            <a:solidFill>
              <a:schemeClr val="bg1"/>
            </a:solidFill>
          </a:endParaRPr>
        </a:p>
      </dgm:t>
    </dgm:pt>
    <dgm:pt modelId="{EB4074EC-EDE3-401C-910A-F9553585AE4E}" type="parTrans" cxnId="{13CCE25B-651D-4DCA-BF08-23B224145E64}">
      <dgm:prSet/>
      <dgm:spPr/>
      <dgm:t>
        <a:bodyPr/>
        <a:lstStyle/>
        <a:p>
          <a:endParaRPr lang="en-US"/>
        </a:p>
      </dgm:t>
    </dgm:pt>
    <dgm:pt modelId="{B9EE1211-8714-47E4-877E-B5A926490CFC}" type="sibTrans" cxnId="{13CCE25B-651D-4DCA-BF08-23B224145E64}">
      <dgm:prSet/>
      <dgm:spPr/>
      <dgm:t>
        <a:bodyPr/>
        <a:lstStyle/>
        <a:p>
          <a:endParaRPr lang="en-US"/>
        </a:p>
      </dgm:t>
    </dgm:pt>
    <dgm:pt modelId="{24163C89-9EA2-4978-B932-1095688B0E7D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.</a:t>
          </a:r>
          <a:endParaRPr lang="en-US" dirty="0">
            <a:solidFill>
              <a:schemeClr val="bg1"/>
            </a:solidFill>
          </a:endParaRPr>
        </a:p>
      </dgm:t>
    </dgm:pt>
    <dgm:pt modelId="{92CA445F-8F06-4504-81BE-42894E4DFE31}" type="parTrans" cxnId="{163DBFC5-0A1F-4F12-8B10-C1433845ABB0}">
      <dgm:prSet/>
      <dgm:spPr/>
      <dgm:t>
        <a:bodyPr/>
        <a:lstStyle/>
        <a:p>
          <a:endParaRPr lang="en-US"/>
        </a:p>
      </dgm:t>
    </dgm:pt>
    <dgm:pt modelId="{B8DBD396-DBC5-4326-B9A2-29107377A7BE}" type="sibTrans" cxnId="{163DBFC5-0A1F-4F12-8B10-C1433845ABB0}">
      <dgm:prSet/>
      <dgm:spPr/>
      <dgm:t>
        <a:bodyPr/>
        <a:lstStyle/>
        <a:p>
          <a:endParaRPr lang="en-US"/>
        </a:p>
      </dgm:t>
    </dgm:pt>
    <dgm:pt modelId="{F791FD8E-9662-43AB-9E04-AD3D1A092B09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.</a:t>
          </a:r>
          <a:endParaRPr lang="en-US" dirty="0">
            <a:solidFill>
              <a:schemeClr val="bg1"/>
            </a:solidFill>
          </a:endParaRPr>
        </a:p>
      </dgm:t>
    </dgm:pt>
    <dgm:pt modelId="{17518D66-C941-4F3C-BEEA-22822D26937A}" type="parTrans" cxnId="{EA78A3D6-9AA8-4E03-B09E-05528713CC8B}">
      <dgm:prSet/>
      <dgm:spPr/>
      <dgm:t>
        <a:bodyPr/>
        <a:lstStyle/>
        <a:p>
          <a:endParaRPr lang="en-US"/>
        </a:p>
      </dgm:t>
    </dgm:pt>
    <dgm:pt modelId="{FE3041B2-51AF-4627-B504-76679C873ACB}" type="sibTrans" cxnId="{EA78A3D6-9AA8-4E03-B09E-05528713CC8B}">
      <dgm:prSet/>
      <dgm:spPr/>
      <dgm:t>
        <a:bodyPr/>
        <a:lstStyle/>
        <a:p>
          <a:endParaRPr lang="en-US"/>
        </a:p>
      </dgm:t>
    </dgm:pt>
    <dgm:pt modelId="{5C799995-F7D2-45D7-AE78-F3C4BF25EEB9}">
      <dgm:prSet phldrT="[Text]" custT="1"/>
      <dgm:spPr/>
      <dgm:t>
        <a:bodyPr/>
        <a:lstStyle/>
        <a:p>
          <a:r>
            <a:rPr lang="en-US" sz="4400" dirty="0" smtClean="0">
              <a:solidFill>
                <a:schemeClr val="bg1"/>
              </a:solidFill>
            </a:rPr>
            <a:t>.</a:t>
          </a:r>
          <a:endParaRPr lang="en-US" sz="4400" dirty="0">
            <a:solidFill>
              <a:schemeClr val="bg1"/>
            </a:solidFill>
          </a:endParaRPr>
        </a:p>
      </dgm:t>
    </dgm:pt>
    <dgm:pt modelId="{E520CBAC-12A9-4DE9-AE39-9D900627EDDC}" type="parTrans" cxnId="{275D1C8C-71C0-4FAF-9BC7-5A96E7109AAF}">
      <dgm:prSet/>
      <dgm:spPr/>
      <dgm:t>
        <a:bodyPr/>
        <a:lstStyle/>
        <a:p>
          <a:endParaRPr lang="en-US"/>
        </a:p>
      </dgm:t>
    </dgm:pt>
    <dgm:pt modelId="{664D8BCC-85DD-43CE-83DB-1E203A9B7BEF}" type="sibTrans" cxnId="{275D1C8C-71C0-4FAF-9BC7-5A96E7109AAF}">
      <dgm:prSet/>
      <dgm:spPr/>
      <dgm:t>
        <a:bodyPr/>
        <a:lstStyle/>
        <a:p>
          <a:endParaRPr lang="en-US"/>
        </a:p>
      </dgm:t>
    </dgm:pt>
    <dgm:pt modelId="{65049C52-588B-4222-8F67-6BDD4588BC45}" type="pres">
      <dgm:prSet presAssocID="{D0EBD41F-C1B1-462D-8AFB-B443E17DA6B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6032BBC-DB66-4EF7-AC9D-DC367AC41F3D}" type="pres">
      <dgm:prSet presAssocID="{08E7AA1D-E9E5-4DEB-8BB0-E4753ACA257D}" presName="Accent1" presStyleCnt="0"/>
      <dgm:spPr/>
    </dgm:pt>
    <dgm:pt modelId="{D1849399-2DEA-4770-9E3A-3A679884C46A}" type="pres">
      <dgm:prSet presAssocID="{08E7AA1D-E9E5-4DEB-8BB0-E4753ACA257D}" presName="Accent" presStyleLbl="node1" presStyleIdx="0" presStyleCnt="4"/>
      <dgm:spPr>
        <a:solidFill>
          <a:schemeClr val="bg1">
            <a:lumMod val="65000"/>
          </a:schemeClr>
        </a:solidFill>
      </dgm:spPr>
      <dgm:t>
        <a:bodyPr/>
        <a:lstStyle/>
        <a:p>
          <a:endParaRPr lang="en-US"/>
        </a:p>
      </dgm:t>
    </dgm:pt>
    <dgm:pt modelId="{BCABE207-0695-499A-B278-C862CEC3585A}" type="pres">
      <dgm:prSet presAssocID="{08E7AA1D-E9E5-4DEB-8BB0-E4753ACA257D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339B15-34AF-424A-8AF1-6DA0394653DB}" type="pres">
      <dgm:prSet presAssocID="{24163C89-9EA2-4978-B932-1095688B0E7D}" presName="Accent2" presStyleCnt="0"/>
      <dgm:spPr/>
    </dgm:pt>
    <dgm:pt modelId="{CAFAD245-9A88-4DA9-879D-0615D4F1636F}" type="pres">
      <dgm:prSet presAssocID="{24163C89-9EA2-4978-B932-1095688B0E7D}" presName="Accent" presStyleLbl="node1" presStyleIdx="1" presStyleCnt="4"/>
      <dgm:spPr>
        <a:solidFill>
          <a:schemeClr val="bg1">
            <a:lumMod val="65000"/>
          </a:schemeClr>
        </a:solidFill>
      </dgm:spPr>
      <dgm:t>
        <a:bodyPr/>
        <a:lstStyle/>
        <a:p>
          <a:endParaRPr lang="en-US"/>
        </a:p>
      </dgm:t>
    </dgm:pt>
    <dgm:pt modelId="{6BF5CA08-3877-4A0D-9453-746F662FDD1A}" type="pres">
      <dgm:prSet presAssocID="{24163C89-9EA2-4978-B932-1095688B0E7D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489C92-5E49-4F29-8BBA-140467C066DD}" type="pres">
      <dgm:prSet presAssocID="{F791FD8E-9662-43AB-9E04-AD3D1A092B09}" presName="Accent3" presStyleCnt="0"/>
      <dgm:spPr/>
    </dgm:pt>
    <dgm:pt modelId="{367525CC-1144-448A-BD56-DB65C1FDA1F8}" type="pres">
      <dgm:prSet presAssocID="{F791FD8E-9662-43AB-9E04-AD3D1A092B09}" presName="Accent" presStyleLbl="node1" presStyleIdx="2" presStyleCnt="4"/>
      <dgm:spPr>
        <a:solidFill>
          <a:schemeClr val="bg1">
            <a:lumMod val="65000"/>
          </a:schemeClr>
        </a:solidFill>
      </dgm:spPr>
      <dgm:t>
        <a:bodyPr/>
        <a:lstStyle/>
        <a:p>
          <a:endParaRPr lang="en-US"/>
        </a:p>
      </dgm:t>
    </dgm:pt>
    <dgm:pt modelId="{1D1740DC-6CBA-4C86-ABCB-150C9FD8BE0F}" type="pres">
      <dgm:prSet presAssocID="{F791FD8E-9662-43AB-9E04-AD3D1A092B09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460D38-D368-4399-A7BD-A012A4A7CA31}" type="pres">
      <dgm:prSet presAssocID="{5C799995-F7D2-45D7-AE78-F3C4BF25EEB9}" presName="Accent4" presStyleCnt="0"/>
      <dgm:spPr/>
    </dgm:pt>
    <dgm:pt modelId="{6AE06C45-EE59-4067-9C78-F1BB46EA5F31}" type="pres">
      <dgm:prSet presAssocID="{5C799995-F7D2-45D7-AE78-F3C4BF25EEB9}" presName="Accent" presStyleLbl="node1" presStyleIdx="3" presStyleCnt="4"/>
      <dgm:spPr>
        <a:solidFill>
          <a:schemeClr val="bg1">
            <a:lumMod val="65000"/>
          </a:schemeClr>
        </a:solidFill>
      </dgm:spPr>
      <dgm:t>
        <a:bodyPr/>
        <a:lstStyle/>
        <a:p>
          <a:endParaRPr lang="en-US"/>
        </a:p>
      </dgm:t>
    </dgm:pt>
    <dgm:pt modelId="{3D94F8AB-838F-4433-849F-F26D3D9A6C01}" type="pres">
      <dgm:prSet presAssocID="{5C799995-F7D2-45D7-AE78-F3C4BF25EEB9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A78A3D6-9AA8-4E03-B09E-05528713CC8B}" srcId="{D0EBD41F-C1B1-462D-8AFB-B443E17DA6BA}" destId="{F791FD8E-9662-43AB-9E04-AD3D1A092B09}" srcOrd="2" destOrd="0" parTransId="{17518D66-C941-4F3C-BEEA-22822D26937A}" sibTransId="{FE3041B2-51AF-4627-B504-76679C873ACB}"/>
    <dgm:cxn modelId="{13CCE25B-651D-4DCA-BF08-23B224145E64}" srcId="{D0EBD41F-C1B1-462D-8AFB-B443E17DA6BA}" destId="{08E7AA1D-E9E5-4DEB-8BB0-E4753ACA257D}" srcOrd="0" destOrd="0" parTransId="{EB4074EC-EDE3-401C-910A-F9553585AE4E}" sibTransId="{B9EE1211-8714-47E4-877E-B5A926490CFC}"/>
    <dgm:cxn modelId="{F948FB6E-40B7-4C4C-ADCD-44923BD6EB97}" type="presOf" srcId="{D0EBD41F-C1B1-462D-8AFB-B443E17DA6BA}" destId="{65049C52-588B-4222-8F67-6BDD4588BC45}" srcOrd="0" destOrd="0" presId="urn:microsoft.com/office/officeart/2009/layout/CircleArrowProcess"/>
    <dgm:cxn modelId="{163DBFC5-0A1F-4F12-8B10-C1433845ABB0}" srcId="{D0EBD41F-C1B1-462D-8AFB-B443E17DA6BA}" destId="{24163C89-9EA2-4978-B932-1095688B0E7D}" srcOrd="1" destOrd="0" parTransId="{92CA445F-8F06-4504-81BE-42894E4DFE31}" sibTransId="{B8DBD396-DBC5-4326-B9A2-29107377A7BE}"/>
    <dgm:cxn modelId="{275D1C8C-71C0-4FAF-9BC7-5A96E7109AAF}" srcId="{D0EBD41F-C1B1-462D-8AFB-B443E17DA6BA}" destId="{5C799995-F7D2-45D7-AE78-F3C4BF25EEB9}" srcOrd="3" destOrd="0" parTransId="{E520CBAC-12A9-4DE9-AE39-9D900627EDDC}" sibTransId="{664D8BCC-85DD-43CE-83DB-1E203A9B7BEF}"/>
    <dgm:cxn modelId="{1368FB27-984B-4293-A86A-D2B012BBB90D}" type="presOf" srcId="{F791FD8E-9662-43AB-9E04-AD3D1A092B09}" destId="{1D1740DC-6CBA-4C86-ABCB-150C9FD8BE0F}" srcOrd="0" destOrd="0" presId="urn:microsoft.com/office/officeart/2009/layout/CircleArrowProcess"/>
    <dgm:cxn modelId="{62B5E825-1D64-4574-A060-906DCA4DEE6B}" type="presOf" srcId="{5C799995-F7D2-45D7-AE78-F3C4BF25EEB9}" destId="{3D94F8AB-838F-4433-849F-F26D3D9A6C01}" srcOrd="0" destOrd="0" presId="urn:microsoft.com/office/officeart/2009/layout/CircleArrowProcess"/>
    <dgm:cxn modelId="{C77F1425-7C76-4307-A6F3-E1CE304A4C34}" type="presOf" srcId="{24163C89-9EA2-4978-B932-1095688B0E7D}" destId="{6BF5CA08-3877-4A0D-9453-746F662FDD1A}" srcOrd="0" destOrd="0" presId="urn:microsoft.com/office/officeart/2009/layout/CircleArrowProcess"/>
    <dgm:cxn modelId="{748BC7FA-4A3B-4C6D-A5CF-8606DE9BD411}" type="presOf" srcId="{08E7AA1D-E9E5-4DEB-8BB0-E4753ACA257D}" destId="{BCABE207-0695-499A-B278-C862CEC3585A}" srcOrd="0" destOrd="0" presId="urn:microsoft.com/office/officeart/2009/layout/CircleArrowProcess"/>
    <dgm:cxn modelId="{F53F611B-BAAA-4BC0-802F-ECDC89ADC094}" type="presParOf" srcId="{65049C52-588B-4222-8F67-6BDD4588BC45}" destId="{96032BBC-DB66-4EF7-AC9D-DC367AC41F3D}" srcOrd="0" destOrd="0" presId="urn:microsoft.com/office/officeart/2009/layout/CircleArrowProcess"/>
    <dgm:cxn modelId="{7090EE27-3585-4D88-A3EB-273086FE1E2E}" type="presParOf" srcId="{96032BBC-DB66-4EF7-AC9D-DC367AC41F3D}" destId="{D1849399-2DEA-4770-9E3A-3A679884C46A}" srcOrd="0" destOrd="0" presId="urn:microsoft.com/office/officeart/2009/layout/CircleArrowProcess"/>
    <dgm:cxn modelId="{A4BA1817-3159-4201-A6A3-EDD22393C6AD}" type="presParOf" srcId="{65049C52-588B-4222-8F67-6BDD4588BC45}" destId="{BCABE207-0695-499A-B278-C862CEC3585A}" srcOrd="1" destOrd="0" presId="urn:microsoft.com/office/officeart/2009/layout/CircleArrowProcess"/>
    <dgm:cxn modelId="{2A0FB35E-A959-43A4-8F48-BF81A98219F9}" type="presParOf" srcId="{65049C52-588B-4222-8F67-6BDD4588BC45}" destId="{3D339B15-34AF-424A-8AF1-6DA0394653DB}" srcOrd="2" destOrd="0" presId="urn:microsoft.com/office/officeart/2009/layout/CircleArrowProcess"/>
    <dgm:cxn modelId="{0BF529F5-1962-4C78-91B1-76A77CF22CF0}" type="presParOf" srcId="{3D339B15-34AF-424A-8AF1-6DA0394653DB}" destId="{CAFAD245-9A88-4DA9-879D-0615D4F1636F}" srcOrd="0" destOrd="0" presId="urn:microsoft.com/office/officeart/2009/layout/CircleArrowProcess"/>
    <dgm:cxn modelId="{BBE6BC76-9D05-4317-98CF-08B2ECCC1604}" type="presParOf" srcId="{65049C52-588B-4222-8F67-6BDD4588BC45}" destId="{6BF5CA08-3877-4A0D-9453-746F662FDD1A}" srcOrd="3" destOrd="0" presId="urn:microsoft.com/office/officeart/2009/layout/CircleArrowProcess"/>
    <dgm:cxn modelId="{321FA53B-E25F-41A6-A8ED-6137F8792E45}" type="presParOf" srcId="{65049C52-588B-4222-8F67-6BDD4588BC45}" destId="{C6489C92-5E49-4F29-8BBA-140467C066DD}" srcOrd="4" destOrd="0" presId="urn:microsoft.com/office/officeart/2009/layout/CircleArrowProcess"/>
    <dgm:cxn modelId="{1D2C4F75-AFA4-4574-A7EB-97EBA7AC6EBB}" type="presParOf" srcId="{C6489C92-5E49-4F29-8BBA-140467C066DD}" destId="{367525CC-1144-448A-BD56-DB65C1FDA1F8}" srcOrd="0" destOrd="0" presId="urn:microsoft.com/office/officeart/2009/layout/CircleArrowProcess"/>
    <dgm:cxn modelId="{B2579609-19E1-4A69-B7A1-01E132B9B29B}" type="presParOf" srcId="{65049C52-588B-4222-8F67-6BDD4588BC45}" destId="{1D1740DC-6CBA-4C86-ABCB-150C9FD8BE0F}" srcOrd="5" destOrd="0" presId="urn:microsoft.com/office/officeart/2009/layout/CircleArrowProcess"/>
    <dgm:cxn modelId="{1C060472-03BE-4E77-98C0-F8694BD55AF8}" type="presParOf" srcId="{65049C52-588B-4222-8F67-6BDD4588BC45}" destId="{97460D38-D368-4399-A7BD-A012A4A7CA31}" srcOrd="6" destOrd="0" presId="urn:microsoft.com/office/officeart/2009/layout/CircleArrowProcess"/>
    <dgm:cxn modelId="{BAD2C0A3-A82E-459C-8873-576B14CC33C3}" type="presParOf" srcId="{97460D38-D368-4399-A7BD-A012A4A7CA31}" destId="{6AE06C45-EE59-4067-9C78-F1BB46EA5F31}" srcOrd="0" destOrd="0" presId="urn:microsoft.com/office/officeart/2009/layout/CircleArrowProcess"/>
    <dgm:cxn modelId="{7128E564-2D36-42CF-A3FF-9400E86DB267}" type="presParOf" srcId="{65049C52-588B-4222-8F67-6BDD4588BC45}" destId="{3D94F8AB-838F-4433-849F-F26D3D9A6C01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849399-2DEA-4770-9E3A-3A679884C46A}">
      <dsp:nvSpPr>
        <dsp:cNvPr id="0" name=""/>
        <dsp:cNvSpPr/>
      </dsp:nvSpPr>
      <dsp:spPr>
        <a:xfrm>
          <a:off x="2764193" y="0"/>
          <a:ext cx="2064027" cy="206423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ABE207-0695-499A-B278-C862CEC3585A}">
      <dsp:nvSpPr>
        <dsp:cNvPr id="0" name=""/>
        <dsp:cNvSpPr/>
      </dsp:nvSpPr>
      <dsp:spPr>
        <a:xfrm>
          <a:off x="3219897" y="747197"/>
          <a:ext cx="1151844" cy="575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chemeClr val="bg1"/>
              </a:solidFill>
            </a:rPr>
            <a:t>.</a:t>
          </a:r>
          <a:endParaRPr lang="en-US" sz="3700" kern="1200" dirty="0">
            <a:solidFill>
              <a:schemeClr val="bg1"/>
            </a:solidFill>
          </a:endParaRPr>
        </a:p>
      </dsp:txBody>
      <dsp:txXfrm>
        <a:off x="3219897" y="747197"/>
        <a:ext cx="1151844" cy="575862"/>
      </dsp:txXfrm>
    </dsp:sp>
    <dsp:sp modelId="{CAFAD245-9A88-4DA9-879D-0615D4F1636F}">
      <dsp:nvSpPr>
        <dsp:cNvPr id="0" name=""/>
        <dsp:cNvSpPr/>
      </dsp:nvSpPr>
      <dsp:spPr>
        <a:xfrm>
          <a:off x="2190787" y="1186211"/>
          <a:ext cx="2064027" cy="2064237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F5CA08-3877-4A0D-9453-746F662FDD1A}">
      <dsp:nvSpPr>
        <dsp:cNvPr id="0" name=""/>
        <dsp:cNvSpPr/>
      </dsp:nvSpPr>
      <dsp:spPr>
        <a:xfrm>
          <a:off x="2644169" y="1935598"/>
          <a:ext cx="1151844" cy="575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chemeClr val="bg1"/>
              </a:solidFill>
            </a:rPr>
            <a:t>.</a:t>
          </a:r>
          <a:endParaRPr lang="en-US" sz="3700" kern="1200" dirty="0">
            <a:solidFill>
              <a:schemeClr val="bg1"/>
            </a:solidFill>
          </a:endParaRPr>
        </a:p>
      </dsp:txBody>
      <dsp:txXfrm>
        <a:off x="2644169" y="1935598"/>
        <a:ext cx="1151844" cy="575862"/>
      </dsp:txXfrm>
    </dsp:sp>
    <dsp:sp modelId="{367525CC-1144-448A-BD56-DB65C1FDA1F8}">
      <dsp:nvSpPr>
        <dsp:cNvPr id="0" name=""/>
        <dsp:cNvSpPr/>
      </dsp:nvSpPr>
      <dsp:spPr>
        <a:xfrm>
          <a:off x="2764193" y="2376801"/>
          <a:ext cx="2064027" cy="2064237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1740DC-6CBA-4C86-ABCB-150C9FD8BE0F}">
      <dsp:nvSpPr>
        <dsp:cNvPr id="0" name=""/>
        <dsp:cNvSpPr/>
      </dsp:nvSpPr>
      <dsp:spPr>
        <a:xfrm>
          <a:off x="3219897" y="3123999"/>
          <a:ext cx="1151844" cy="575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chemeClr val="bg1"/>
              </a:solidFill>
            </a:rPr>
            <a:t>.</a:t>
          </a:r>
          <a:endParaRPr lang="en-US" sz="3700" kern="1200" dirty="0">
            <a:solidFill>
              <a:schemeClr val="bg1"/>
            </a:solidFill>
          </a:endParaRPr>
        </a:p>
      </dsp:txBody>
      <dsp:txXfrm>
        <a:off x="3219897" y="3123999"/>
        <a:ext cx="1151844" cy="575862"/>
      </dsp:txXfrm>
    </dsp:sp>
    <dsp:sp modelId="{6AE06C45-EE59-4067-9C78-F1BB46EA5F31}">
      <dsp:nvSpPr>
        <dsp:cNvPr id="0" name=""/>
        <dsp:cNvSpPr/>
      </dsp:nvSpPr>
      <dsp:spPr>
        <a:xfrm>
          <a:off x="2337914" y="3699861"/>
          <a:ext cx="1773259" cy="1774116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94F8AB-838F-4433-849F-F26D3D9A6C01}">
      <dsp:nvSpPr>
        <dsp:cNvPr id="0" name=""/>
        <dsp:cNvSpPr/>
      </dsp:nvSpPr>
      <dsp:spPr>
        <a:xfrm>
          <a:off x="2644169" y="4312399"/>
          <a:ext cx="1151844" cy="575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>
              <a:solidFill>
                <a:schemeClr val="bg1"/>
              </a:solidFill>
            </a:rPr>
            <a:t>.</a:t>
          </a:r>
          <a:endParaRPr lang="en-US" sz="4400" kern="1200" dirty="0">
            <a:solidFill>
              <a:schemeClr val="bg1"/>
            </a:solidFill>
          </a:endParaRPr>
        </a:p>
      </dsp:txBody>
      <dsp:txXfrm>
        <a:off x="2644169" y="4312399"/>
        <a:ext cx="1151844" cy="575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0.51865</cdr:x>
      <cdr:y>0.12196</cdr:y>
    </cdr:from>
    <cdr:to>
      <cdr:x>0.91898</cdr:x>
      <cdr:y>0.29106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018350" y="659505"/>
          <a:ext cx="3873545" cy="9144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NZ" sz="2000" b="1" dirty="0" smtClean="0">
              <a:solidFill>
                <a:srgbClr val="FF0000"/>
              </a:solidFill>
            </a:rPr>
            <a:t>Useful to compare to other countries</a:t>
          </a:r>
        </a:p>
        <a:p xmlns:a="http://schemas.openxmlformats.org/drawingml/2006/main">
          <a:r>
            <a:rPr lang="en-NZ" sz="2000" b="1" dirty="0" smtClean="0">
              <a:solidFill>
                <a:srgbClr val="FF0000"/>
              </a:solidFill>
            </a:rPr>
            <a:t> with similar incomes</a:t>
          </a:r>
          <a:endParaRPr lang="en-NZ" sz="2000" b="1" dirty="0">
            <a:solidFill>
              <a:srgbClr val="FF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36BEC8A6-F7B9-44DF-868F-FBD68ABEF06C}" type="datetimeFigureOut">
              <a:rPr lang="en-NZ" smtClean="0"/>
              <a:t>20/03/2014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9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44452E12-57EE-47E1-A8D9-A95E3812B4F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97905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773067B0-EA79-411E-BD8E-1A27C0286D17}" type="datetimeFigureOut">
              <a:rPr lang="en-NZ" smtClean="0"/>
              <a:t>20/03/2014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73138" y="692150"/>
            <a:ext cx="50038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7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63230203-FFBE-4D87-A316-F3FF49179AC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844479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4763"/>
            <a:ext cx="9945556" cy="625476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pic>
        <p:nvPicPr>
          <p:cNvPr id="9" name="Picture 2" descr="Castalia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70" y="1261376"/>
            <a:ext cx="2359554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" y="5892800"/>
            <a:ext cx="9924918" cy="977900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sz="2400" i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" y="3028951"/>
            <a:ext cx="9924918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2"/>
          </p:nvPr>
        </p:nvSpPr>
        <p:spPr>
          <a:xfrm>
            <a:off x="1" y="4397376"/>
            <a:ext cx="2488539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3" name="Picture Placeholder 31"/>
          <p:cNvSpPr>
            <a:spLocks noGrp="1"/>
          </p:cNvSpPr>
          <p:nvPr>
            <p:ph type="pic" sz="quarter" idx="13"/>
          </p:nvPr>
        </p:nvSpPr>
        <p:spPr>
          <a:xfrm>
            <a:off x="2488540" y="4397376"/>
            <a:ext cx="2488539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15"/>
          </p:nvPr>
        </p:nvSpPr>
        <p:spPr>
          <a:xfrm>
            <a:off x="7465618" y="4397376"/>
            <a:ext cx="2488539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34" name="Picture Placeholder 31"/>
          <p:cNvSpPr>
            <a:spLocks noGrp="1"/>
          </p:cNvSpPr>
          <p:nvPr>
            <p:ph type="pic" sz="quarter" idx="14"/>
          </p:nvPr>
        </p:nvSpPr>
        <p:spPr>
          <a:xfrm>
            <a:off x="4977079" y="4397376"/>
            <a:ext cx="2488539" cy="149542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322028" y="3377325"/>
            <a:ext cx="9312246" cy="622300"/>
          </a:xfrm>
        </p:spPr>
        <p:txBody>
          <a:bodyPr>
            <a:normAutofit/>
          </a:bodyPr>
          <a:lstStyle>
            <a:lvl1pPr marL="0" indent="0" algn="r">
              <a:buNone/>
              <a:defRPr sz="3200" b="1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[Title]</a:t>
            </a:r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825618" y="6029070"/>
            <a:ext cx="6808655" cy="622300"/>
          </a:xfrm>
        </p:spPr>
        <p:txBody>
          <a:bodyPr>
            <a:normAutofit/>
          </a:bodyPr>
          <a:lstStyle>
            <a:lvl1pPr marL="0" indent="0" algn="r">
              <a:buNone/>
              <a:defRPr sz="2400" b="0" i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[Presenter], [Month Year]</a:t>
            </a:r>
          </a:p>
        </p:txBody>
      </p:sp>
    </p:spTree>
    <p:extLst>
      <p:ext uri="{BB962C8B-B14F-4D97-AF65-F5344CB8AC3E}">
        <p14:creationId xmlns:p14="http://schemas.microsoft.com/office/powerpoint/2010/main" val="1599424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/>
          <a:stretch/>
        </p:blipFill>
        <p:spPr>
          <a:xfrm>
            <a:off x="0" y="1"/>
            <a:ext cx="9906000" cy="6858000"/>
          </a:xfrm>
          <a:prstGeom prst="rect">
            <a:avLst/>
          </a:prstGeom>
        </p:spPr>
      </p:pic>
      <p:sp>
        <p:nvSpPr>
          <p:cNvPr id="9" name="Text Placeholder 28"/>
          <p:cNvSpPr>
            <a:spLocks noGrp="1"/>
          </p:cNvSpPr>
          <p:nvPr>
            <p:ph type="body" sz="quarter" idx="10" hasCustomPrompt="1"/>
          </p:nvPr>
        </p:nvSpPr>
        <p:spPr>
          <a:xfrm>
            <a:off x="1027564" y="2238229"/>
            <a:ext cx="7850873" cy="1897039"/>
          </a:xfrm>
          <a:solidFill>
            <a:schemeClr val="bg1">
              <a:alpha val="45000"/>
            </a:schemeClr>
          </a:solidFill>
        </p:spPr>
        <p:txBody>
          <a:bodyPr anchor="b">
            <a:normAutofit/>
          </a:bodyPr>
          <a:lstStyle>
            <a:lvl1pPr marL="0" indent="0" algn="l">
              <a:buNone/>
              <a:defRPr sz="4800" b="1" i="1" cap="all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 smtClean="0"/>
              <a:t>[presentation title]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27564" y="4135269"/>
            <a:ext cx="7850873" cy="1201003"/>
          </a:xfrm>
          <a:solidFill>
            <a:schemeClr val="bg1">
              <a:alpha val="21000"/>
            </a:schemeClr>
          </a:solidFill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NZ" dirty="0" smtClean="0"/>
              <a:t>[Presenter Name/ Client/ Date]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76" y="405521"/>
            <a:ext cx="2571677" cy="10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912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7079" y="0"/>
            <a:ext cx="112723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>
              <a:ln>
                <a:noFill/>
              </a:ln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92348" y="0"/>
            <a:ext cx="4952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>
              <a:ln>
                <a:noFill/>
              </a:ln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367368" y="6356351"/>
            <a:ext cx="23114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7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856388" y="6372225"/>
            <a:ext cx="936105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812985" y="489325"/>
            <a:ext cx="6990277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812660" y="1692276"/>
            <a:ext cx="6990954" cy="4094163"/>
          </a:xfrm>
          <a:effectLst/>
        </p:spPr>
        <p:txBody>
          <a:bodyPr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000"/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  <a:p>
            <a:pPr marL="285750" marR="0" indent="-2857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000" dirty="0" smtClean="0">
                <a:solidFill>
                  <a:srgbClr val="002060"/>
                </a:solidFill>
              </a:rPr>
              <a:t>[Enter</a:t>
            </a:r>
            <a:r>
              <a:rPr lang="en-NZ" sz="2000" baseline="0" dirty="0" smtClean="0">
                <a:solidFill>
                  <a:srgbClr val="002060"/>
                </a:solidFill>
              </a:rPr>
              <a:t> subtitles for the section]</a:t>
            </a:r>
          </a:p>
        </p:txBody>
      </p:sp>
    </p:spTree>
    <p:extLst>
      <p:ext uri="{BB962C8B-B14F-4D97-AF65-F5344CB8AC3E}">
        <p14:creationId xmlns:p14="http://schemas.microsoft.com/office/powerpoint/2010/main" val="3874129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gnpost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12985" y="489325"/>
            <a:ext cx="6990277" cy="787384"/>
          </a:xfrm>
          <a:noFill/>
        </p:spPr>
        <p:txBody>
          <a:bodyPr anchor="ctr" anchorCtr="0"/>
          <a:lstStyle>
            <a:lvl1pPr algn="l">
              <a:defRPr sz="2800" b="1" i="1" cap="all">
                <a:solidFill>
                  <a:srgbClr val="2A2A7E"/>
                </a:solidFill>
              </a:defRPr>
            </a:lvl1pPr>
          </a:lstStyle>
          <a:p>
            <a:r>
              <a:rPr lang="en-US" dirty="0" smtClean="0"/>
              <a:t>[contents/Section Heading]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7079" y="0"/>
            <a:ext cx="1127235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>
              <a:ln>
                <a:noFill/>
              </a:ln>
              <a:solidFill>
                <a:srgbClr val="2A2A7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flipH="1">
            <a:off x="1192348" y="0"/>
            <a:ext cx="49529" cy="6858000"/>
          </a:xfrm>
          <a:prstGeom prst="rect">
            <a:avLst/>
          </a:prstGeom>
          <a:gradFill flip="none" rotWithShape="1">
            <a:gsLst>
              <a:gs pos="88000">
                <a:srgbClr val="39599C"/>
              </a:gs>
              <a:gs pos="45000">
                <a:srgbClr val="31418D"/>
              </a:gs>
              <a:gs pos="0">
                <a:srgbClr val="2A2A7E"/>
              </a:gs>
              <a:gs pos="100000">
                <a:srgbClr val="4172AD"/>
              </a:gs>
            </a:gsLst>
            <a:lin ang="2700000" scaled="1"/>
            <a:tileRect/>
          </a:gra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>
              <a:ln>
                <a:noFill/>
              </a:ln>
              <a:solidFill>
                <a:srgbClr val="2A2A7E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367368" y="6356351"/>
            <a:ext cx="23114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856388" y="6372225"/>
            <a:ext cx="936105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812660" y="1801814"/>
            <a:ext cx="6990954" cy="3957637"/>
          </a:xfrm>
        </p:spPr>
        <p:txBody>
          <a:bodyPr/>
          <a:lstStyle>
            <a:lvl1pPr>
              <a:defRPr sz="2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NZ" dirty="0" smtClean="0"/>
              <a:t>[Enter subheadings in grey and current section heading in blue]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1767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268289"/>
            <a:ext cx="9924918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>
            <a:lvl1pPr marL="457200" indent="-457200">
              <a:buSzPct val="100000"/>
              <a:buFont typeface="Wingdings" charset="2"/>
              <a:buChar char="§"/>
              <a:defRPr sz="2400">
                <a:solidFill>
                  <a:srgbClr val="002060"/>
                </a:solidFill>
              </a:defRPr>
            </a:lvl1pPr>
            <a:lvl2pPr marL="914400" indent="-457200">
              <a:buFont typeface="Lucida Grande"/>
              <a:buChar char="­"/>
              <a:defRPr sz="2000">
                <a:solidFill>
                  <a:srgbClr val="002060"/>
                </a:solidFill>
              </a:defRPr>
            </a:lvl2pPr>
            <a:lvl3pPr marL="1143000" indent="-228600"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FontTx/>
              <a:buNone/>
              <a:defRPr sz="1600">
                <a:solidFill>
                  <a:srgbClr val="002060"/>
                </a:solidFill>
              </a:defRPr>
            </a:lvl4pPr>
            <a:lvl5pPr>
              <a:defRPr>
                <a:solidFill>
                  <a:srgbClr val="2A2A7E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95300" y="392114"/>
            <a:ext cx="8915400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797300" y="6356351"/>
            <a:ext cx="23114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2" descr="I:\Marketing\Logos and biz cards\Logos\Castalialogo Logo Twitter.bmp"/>
          <p:cNvPicPr>
            <a:picLocks noChangeAspect="1" noChangeArrowheads="1"/>
          </p:cNvPicPr>
          <p:nvPr userDrawn="1"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13477" r="3357" b="39442"/>
          <a:stretch/>
        </p:blipFill>
        <p:spPr bwMode="auto">
          <a:xfrm>
            <a:off x="8856388" y="6372225"/>
            <a:ext cx="936105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631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3797300" y="6356351"/>
            <a:ext cx="2311400" cy="365125"/>
          </a:xfrm>
        </p:spPr>
        <p:txBody>
          <a:bodyPr/>
          <a:lstStyle>
            <a:lvl1pPr algn="ctr">
              <a:defRPr b="1"/>
            </a:lvl1pPr>
          </a:lstStyle>
          <a:p>
            <a:fld id="{5E74316C-E23F-428A-8567-06E5DA18F3DA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3481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268289"/>
            <a:ext cx="9924918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pic>
        <p:nvPicPr>
          <p:cNvPr id="5" name="Picture 2" descr="Castalia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69" y="6127143"/>
            <a:ext cx="134831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49371" y="392114"/>
            <a:ext cx="9439936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801096" y="6282045"/>
            <a:ext cx="77209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600" b="1" dirty="0" smtClean="0">
                <a:solidFill>
                  <a:srgbClr val="002060"/>
                </a:solidFill>
              </a:rPr>
              <a:t>Paris   •   Sydney</a:t>
            </a:r>
            <a:r>
              <a:rPr lang="en-NZ" sz="1600" b="1" baseline="0" dirty="0" smtClean="0">
                <a:solidFill>
                  <a:srgbClr val="002060"/>
                </a:solidFill>
              </a:rPr>
              <a:t>   </a:t>
            </a:r>
            <a:r>
              <a:rPr lang="en-NZ" sz="1600" b="1" dirty="0" smtClean="0">
                <a:solidFill>
                  <a:srgbClr val="002060"/>
                </a:solidFill>
              </a:rPr>
              <a:t>•   Wellington   •   Washington, DC.   •   New York   •   Bogotá    </a:t>
            </a:r>
            <a:endParaRPr lang="en-NZ" sz="1600" b="1" dirty="0">
              <a:solidFill>
                <a:srgbClr val="002060"/>
              </a:solidFill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2038848" y="1518527"/>
            <a:ext cx="5802577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20355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 (detai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20639" y="5524501"/>
            <a:ext cx="9941100" cy="1368425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sp>
        <p:nvSpPr>
          <p:cNvPr id="16" name="Rectangle 15"/>
          <p:cNvSpPr/>
          <p:nvPr/>
        </p:nvSpPr>
        <p:spPr>
          <a:xfrm>
            <a:off x="1" y="268289"/>
            <a:ext cx="9924918" cy="750887"/>
          </a:xfrm>
          <a:prstGeom prst="rect">
            <a:avLst/>
          </a:prstGeom>
          <a:gradFill flip="none" rotWithShape="1">
            <a:gsLst>
              <a:gs pos="0">
                <a:srgbClr val="2A2A7E"/>
              </a:gs>
              <a:gs pos="100000">
                <a:srgbClr val="4172AD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dirty="0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249371" y="392114"/>
            <a:ext cx="9439936" cy="485775"/>
          </a:xfrm>
        </p:spPr>
        <p:txBody>
          <a:bodyPr>
            <a:noAutofit/>
          </a:bodyPr>
          <a:lstStyle>
            <a:lvl1pPr marL="0" indent="0"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Contact Us</a:t>
            </a:r>
          </a:p>
        </p:txBody>
      </p:sp>
      <p:sp>
        <p:nvSpPr>
          <p:cNvPr id="22" name="Text Placeholder 1"/>
          <p:cNvSpPr txBox="1">
            <a:spLocks/>
          </p:cNvSpPr>
          <p:nvPr userDrawn="1"/>
        </p:nvSpPr>
        <p:spPr bwMode="auto">
          <a:xfrm>
            <a:off x="3320892" y="5538471"/>
            <a:ext cx="161014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chemeClr val="bg1"/>
                </a:solidFill>
              </a:rPr>
              <a:t>Wellington</a:t>
            </a:r>
            <a:endParaRPr lang="en-NZ" sz="1100" b="1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Level 2, 88 The Terrace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PO Box 10-225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Wellington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New Zealand</a:t>
            </a:r>
          </a:p>
        </p:txBody>
      </p:sp>
      <p:sp>
        <p:nvSpPr>
          <p:cNvPr id="23" name="Text Placeholder 1"/>
          <p:cNvSpPr txBox="1">
            <a:spLocks/>
          </p:cNvSpPr>
          <p:nvPr userDrawn="1"/>
        </p:nvSpPr>
        <p:spPr bwMode="auto">
          <a:xfrm>
            <a:off x="1685023" y="5531675"/>
            <a:ext cx="161014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chemeClr val="bg1"/>
                </a:solidFill>
              </a:rPr>
              <a:t>Sydney</a:t>
            </a:r>
            <a:endParaRPr lang="en-NZ" sz="1100" b="1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36 -38 Young Street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Sydney, NSW 2000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Australia</a:t>
            </a:r>
          </a:p>
        </p:txBody>
      </p:sp>
      <p:sp>
        <p:nvSpPr>
          <p:cNvPr id="24" name="Text Placeholder 1"/>
          <p:cNvSpPr txBox="1">
            <a:spLocks/>
          </p:cNvSpPr>
          <p:nvPr userDrawn="1"/>
        </p:nvSpPr>
        <p:spPr bwMode="auto">
          <a:xfrm>
            <a:off x="4967558" y="5531675"/>
            <a:ext cx="161014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chemeClr val="bg1"/>
                </a:solidFill>
              </a:rPr>
              <a:t>Washington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1747 Pennsylvania Ave NW Suite 1200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Washington DC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20006, USA</a:t>
            </a:r>
          </a:p>
        </p:txBody>
      </p:sp>
      <p:sp>
        <p:nvSpPr>
          <p:cNvPr id="25" name="Text Placeholder 1"/>
          <p:cNvSpPr txBox="1">
            <a:spLocks/>
          </p:cNvSpPr>
          <p:nvPr userDrawn="1"/>
        </p:nvSpPr>
        <p:spPr bwMode="auto">
          <a:xfrm>
            <a:off x="6616292" y="5535198"/>
            <a:ext cx="161014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chemeClr val="bg1"/>
                </a:solidFill>
              </a:rPr>
              <a:t>New York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200 Park Avenue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Suite 1744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New York, NY 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10166, USA</a:t>
            </a:r>
          </a:p>
        </p:txBody>
      </p:sp>
      <p:sp>
        <p:nvSpPr>
          <p:cNvPr id="26" name="Text Placeholder 1"/>
          <p:cNvSpPr txBox="1">
            <a:spLocks/>
          </p:cNvSpPr>
          <p:nvPr userDrawn="1"/>
        </p:nvSpPr>
        <p:spPr bwMode="auto">
          <a:xfrm>
            <a:off x="8252161" y="5535198"/>
            <a:ext cx="161014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_tradnl" sz="1400" b="1" noProof="0" dirty="0" smtClean="0">
                <a:solidFill>
                  <a:schemeClr val="bg1"/>
                </a:solidFill>
              </a:rPr>
              <a:t>Bogotá</a:t>
            </a:r>
            <a:endParaRPr lang="es-ES_tradnl" sz="1100" b="1" noProof="0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ES_tradnl" sz="900" noProof="0" dirty="0" smtClean="0">
                <a:solidFill>
                  <a:schemeClr val="bg1"/>
                </a:solidFill>
              </a:rPr>
              <a:t>Carrera 7 No. 99-53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noProof="0" dirty="0" smtClean="0">
                <a:solidFill>
                  <a:schemeClr val="bg1"/>
                </a:solidFill>
              </a:rPr>
              <a:t>Torre 1, Oficina 1424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noProof="0" dirty="0" smtClean="0">
                <a:solidFill>
                  <a:schemeClr val="bg1"/>
                </a:solidFill>
              </a:rPr>
              <a:t>Bogotá</a:t>
            </a:r>
          </a:p>
          <a:p>
            <a:pPr marL="0" indent="0" algn="ctr">
              <a:buFont typeface="Arial" pitchFamily="34" charset="0"/>
              <a:buNone/>
            </a:pPr>
            <a:r>
              <a:rPr lang="es-ES_tradnl" sz="900" noProof="0" dirty="0" smtClean="0">
                <a:solidFill>
                  <a:schemeClr val="bg1"/>
                </a:solidFill>
              </a:rPr>
              <a:t>Colombia</a:t>
            </a:r>
            <a:endParaRPr lang="es-ES_tradnl" sz="9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2038848" y="1187451"/>
            <a:ext cx="5802577" cy="4030935"/>
          </a:xfrm>
        </p:spPr>
        <p:txBody>
          <a:bodyPr wrap="square" anchor="ctr"/>
          <a:lstStyle>
            <a:lvl1pPr marL="0" indent="0" algn="ctr">
              <a:buNone/>
              <a:defRPr sz="2000" b="0" i="0" baseline="0"/>
            </a:lvl1pPr>
            <a:lvl2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 b="0" baseline="0">
                <a:solidFill>
                  <a:srgbClr val="002060"/>
                </a:solidFill>
                <a:latin typeface="+mn-lt"/>
              </a:defRPr>
            </a:lvl2pPr>
            <a:lvl3pPr marL="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/>
            </a:lvl3pPr>
            <a:lvl4pPr marL="1371600" indent="0" algn="ctr">
              <a:buNone/>
              <a:defRPr/>
            </a:lvl4pPr>
            <a:lvl5pPr marL="0" indent="0" algn="ctr">
              <a:lnSpc>
                <a:spcPct val="100000"/>
              </a:lnSpc>
              <a:buNone/>
              <a:defRPr sz="1400"/>
            </a:lvl5pPr>
          </a:lstStyle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[Main Contact Name]</a:t>
            </a:r>
            <a:br>
              <a:rPr lang="en-US" dirty="0" smtClean="0"/>
            </a:br>
            <a:r>
              <a:rPr lang="en-US" dirty="0" smtClean="0"/>
              <a:t>[Title]</a:t>
            </a:r>
            <a:br>
              <a:rPr lang="en-US" dirty="0" smtClean="0"/>
            </a:br>
            <a:r>
              <a:rPr lang="en-US" dirty="0" smtClean="0"/>
              <a:t>Castalia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>[Address details]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[Phone Number]</a:t>
            </a:r>
            <a:br>
              <a:rPr lang="en-US" dirty="0" smtClean="0"/>
            </a:br>
            <a:r>
              <a:rPr lang="en-US" dirty="0" smtClean="0"/>
              <a:t>[Mobile Number]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[email address]</a:t>
            </a:r>
            <a:br>
              <a:rPr lang="en-US" dirty="0" smtClean="0"/>
            </a:br>
            <a:r>
              <a:rPr lang="en-US" dirty="0" err="1" smtClean="0"/>
              <a:t>www.castalia-advisors.com</a:t>
            </a:r>
            <a:endParaRPr lang="en-US" dirty="0" smtClean="0"/>
          </a:p>
        </p:txBody>
      </p:sp>
      <p:sp>
        <p:nvSpPr>
          <p:cNvPr id="29" name="Text Placeholder 1"/>
          <p:cNvSpPr txBox="1">
            <a:spLocks/>
          </p:cNvSpPr>
          <p:nvPr userDrawn="1"/>
        </p:nvSpPr>
        <p:spPr bwMode="auto">
          <a:xfrm>
            <a:off x="74883" y="5531644"/>
            <a:ext cx="161014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2A2A7E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0" kern="1200" baseline="0">
                <a:solidFill>
                  <a:schemeClr val="bg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2A2A7E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NZ" sz="1400" b="1" dirty="0" smtClean="0">
                <a:solidFill>
                  <a:schemeClr val="bg1"/>
                </a:solidFill>
              </a:rPr>
              <a:t>Paris</a:t>
            </a:r>
            <a:endParaRPr lang="en-NZ" sz="1100" b="1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7</a:t>
            </a:r>
            <a:r>
              <a:rPr lang="en-NZ" sz="900" baseline="0" dirty="0" smtClean="0">
                <a:solidFill>
                  <a:schemeClr val="bg1"/>
                </a:solidFill>
              </a:rPr>
              <a:t> Rue Claude </a:t>
            </a:r>
            <a:r>
              <a:rPr lang="en-NZ" sz="900" baseline="0" dirty="0" err="1" smtClean="0">
                <a:solidFill>
                  <a:schemeClr val="bg1"/>
                </a:solidFill>
              </a:rPr>
              <a:t>Chahu</a:t>
            </a:r>
            <a:endParaRPr lang="en-NZ" sz="900" baseline="0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75116 Paris</a:t>
            </a:r>
          </a:p>
          <a:p>
            <a:pPr marL="0" indent="0" algn="ctr">
              <a:buFont typeface="Arial" pitchFamily="34" charset="0"/>
              <a:buNone/>
            </a:pPr>
            <a:r>
              <a:rPr lang="en-NZ" sz="900" dirty="0" smtClean="0">
                <a:solidFill>
                  <a:schemeClr val="bg1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3360645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fld id="{5E74316C-E23F-428A-8567-06E5DA18F3DA}" type="slidenum">
              <a:rPr lang="en-NZ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10" r:id="rId2"/>
    <p:sldLayoutId id="2147483702" r:id="rId3"/>
    <p:sldLayoutId id="2147483708" r:id="rId4"/>
    <p:sldLayoutId id="2147483691" r:id="rId5"/>
    <p:sldLayoutId id="2147483687" r:id="rId6"/>
    <p:sldLayoutId id="2147483696" r:id="rId7"/>
    <p:sldLayoutId id="2147483697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02060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rgbClr val="002060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A2A7E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Peter.Hoogland@castalia-advisors.com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26748" y="3160157"/>
            <a:ext cx="9312246" cy="1079104"/>
          </a:xfrm>
        </p:spPr>
        <p:txBody>
          <a:bodyPr>
            <a:normAutofit/>
          </a:bodyPr>
          <a:lstStyle/>
          <a:p>
            <a:r>
              <a:rPr lang="en-US" sz="2800" dirty="0"/>
              <a:t>Universal Access Roadmap and Investment Prospectus</a:t>
            </a:r>
            <a:endParaRPr lang="en-NZ" sz="2600" dirty="0" smtClean="0"/>
          </a:p>
          <a:p>
            <a:r>
              <a:rPr lang="en-NZ" sz="2600" dirty="0" smtClean="0"/>
              <a:t>Initial Results for the Investment Prospectus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978018" y="6124606"/>
            <a:ext cx="6808655" cy="622300"/>
          </a:xfrm>
        </p:spPr>
        <p:txBody>
          <a:bodyPr>
            <a:normAutofit/>
          </a:bodyPr>
          <a:lstStyle/>
          <a:p>
            <a:r>
              <a:rPr lang="en-NZ" sz="2800" dirty="0" smtClean="0"/>
              <a:t>Peter Hoogland, March 2014</a:t>
            </a:r>
            <a:endParaRPr lang="en-NZ" sz="2800" dirty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264" y="4394200"/>
            <a:ext cx="23368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riddhima.CASTALIA\AppData\Local\Microsoft\Windows\Temporary Internet Files\Content.Outlook\QH64T8RQ\photo 1 (3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9"/>
          <a:stretch/>
        </p:blipFill>
        <p:spPr bwMode="auto">
          <a:xfrm>
            <a:off x="0" y="4392613"/>
            <a:ext cx="2010017" cy="1550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r="15839"/>
          <a:stretch>
            <a:fillRect/>
          </a:stretch>
        </p:blipFill>
        <p:spPr bwMode="auto">
          <a:xfrm>
            <a:off x="7846054" y="4394201"/>
            <a:ext cx="209550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Users\riddhima.CASTALIA\Dropbox\Myanmar NEP sharebox\from Castalia\Photos - Feb NPD Trip\IMG_065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225" y="4402773"/>
            <a:ext cx="2074333" cy="155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2.gstatic.com/images?q=tbn:ANd9GcRv6U-OBdlh1xIVb6EPpvu85qHzr7OeX_s9UY2e_f4B4ZgCQQrkP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500" y="4402773"/>
            <a:ext cx="2315447" cy="1540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10</a:t>
            </a:fld>
            <a:endParaRPr lang="en-NZ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95746" y="392114"/>
            <a:ext cx="8915400" cy="485775"/>
          </a:xfrm>
        </p:spPr>
        <p:txBody>
          <a:bodyPr/>
          <a:lstStyle/>
          <a:p>
            <a:r>
              <a:rPr lang="en-US" dirty="0" smtClean="0"/>
              <a:t>Initial tariff scenarios using for funding gap analysis 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305700"/>
              </p:ext>
            </p:extLst>
          </p:nvPr>
        </p:nvGraphicFramePr>
        <p:xfrm>
          <a:off x="408415" y="1318250"/>
          <a:ext cx="8058846" cy="3146544"/>
        </p:xfrm>
        <a:graphic>
          <a:graphicData uri="http://schemas.openxmlformats.org/drawingml/2006/table">
            <a:tbl>
              <a:tblPr firstRow="1" bandRow="1"/>
              <a:tblGrid>
                <a:gridCol w="1976661"/>
                <a:gridCol w="208280"/>
                <a:gridCol w="1830793"/>
                <a:gridCol w="1144353"/>
                <a:gridCol w="1598960"/>
                <a:gridCol w="1299799"/>
              </a:tblGrid>
              <a:tr h="23184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2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2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2013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en-AU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Current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Kyat/kWh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Govt</a:t>
                      </a:r>
                      <a:r>
                        <a:rPr lang="en-AU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Proposed</a:t>
                      </a:r>
                    </a:p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NZ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Scenario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Kyat/kWh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Benchmark</a:t>
                      </a:r>
                    </a:p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NZ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Scenario</a:t>
                      </a:r>
                      <a:endParaRPr lang="en-AU" sz="1600" b="1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Kyat/kWh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</a:tr>
              <a:tr h="274156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Household</a:t>
                      </a: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2400" dirty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  <a:latin typeface="+mn-lt"/>
                        </a:rPr>
                        <a:t>first 100kWh/month</a:t>
                      </a: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0" i="0" dirty="0">
                          <a:effectLst/>
                          <a:latin typeface="+mn-lt"/>
                        </a:rPr>
                        <a:t>35</a:t>
                      </a:r>
                      <a:endParaRPr lang="en-US" sz="1800" b="0" i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0" i="0" dirty="0">
                          <a:effectLst/>
                          <a:latin typeface="+mn-lt"/>
                        </a:rPr>
                        <a:t>35</a:t>
                      </a:r>
                      <a:endParaRPr lang="en-US" sz="1800" b="0" i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i="0" dirty="0">
                          <a:effectLst/>
                          <a:latin typeface="+mn-lt"/>
                        </a:rPr>
                        <a:t>60</a:t>
                      </a:r>
                      <a:endParaRPr lang="en-US" sz="1800" b="1" i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22064"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58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2400" dirty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  <a:latin typeface="+mn-lt"/>
                        </a:rPr>
                        <a:t>&gt; 100kWh/month</a:t>
                      </a: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0" i="0" dirty="0">
                          <a:effectLst/>
                          <a:latin typeface="+mn-lt"/>
                        </a:rPr>
                        <a:t>35</a:t>
                      </a:r>
                      <a:endParaRPr lang="en-US" sz="1800" b="0" i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0" i="0" dirty="0">
                          <a:effectLst/>
                          <a:latin typeface="+mn-lt"/>
                        </a:rPr>
                        <a:t>50</a:t>
                      </a:r>
                      <a:endParaRPr lang="en-US" sz="1800" b="0" i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i="0" dirty="0">
                          <a:effectLst/>
                          <a:latin typeface="+mn-lt"/>
                        </a:rPr>
                        <a:t>90</a:t>
                      </a:r>
                      <a:endParaRPr lang="en-US" sz="1800" b="1" i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26776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Business </a:t>
                      </a: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2400" baseline="0" dirty="0" smtClean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  <a:latin typeface="+mn-lt"/>
                        </a:rPr>
                        <a:t>first 5000kWh/month</a:t>
                      </a: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0" i="0" dirty="0">
                          <a:effectLst/>
                          <a:latin typeface="+mn-lt"/>
                        </a:rPr>
                        <a:t>75</a:t>
                      </a:r>
                      <a:endParaRPr lang="en-US" sz="1800" b="0" i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0" i="0" dirty="0">
                          <a:effectLst/>
                          <a:latin typeface="+mn-lt"/>
                        </a:rPr>
                        <a:t>100</a:t>
                      </a:r>
                      <a:endParaRPr lang="en-US" sz="1800" b="0" i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i="0" dirty="0">
                          <a:effectLst/>
                          <a:latin typeface="+mn-lt"/>
                        </a:rPr>
                        <a:t>120</a:t>
                      </a:r>
                      <a:endParaRPr lang="en-US" sz="1800" b="1" i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52264"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2400" baseline="0" dirty="0" smtClean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>
                          <a:effectLst/>
                          <a:latin typeface="+mn-lt"/>
                        </a:rPr>
                        <a:t>&gt; 5000kWh/month</a:t>
                      </a:r>
                      <a:endParaRPr lang="en-US" sz="18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0" i="0" dirty="0">
                          <a:effectLst/>
                          <a:latin typeface="+mn-lt"/>
                        </a:rPr>
                        <a:t>100</a:t>
                      </a:r>
                      <a:endParaRPr lang="en-US" sz="1800" b="0" i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0" i="0" dirty="0">
                          <a:effectLst/>
                          <a:latin typeface="+mn-lt"/>
                        </a:rPr>
                        <a:t>150</a:t>
                      </a:r>
                      <a:endParaRPr lang="en-US" sz="1800" b="0" i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i="0" dirty="0">
                          <a:effectLst/>
                          <a:latin typeface="+mn-lt"/>
                        </a:rPr>
                        <a:t>180</a:t>
                      </a:r>
                      <a:endParaRPr lang="en-US" sz="1800" b="1" i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 flipV="1">
            <a:off x="2495971" y="2202900"/>
            <a:ext cx="0" cy="226189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Dot"/>
          </a:ln>
          <a:effectLst/>
        </p:spPr>
      </p:cxnSp>
      <p:sp>
        <p:nvSpPr>
          <p:cNvPr id="11" name="Rectangle 10"/>
          <p:cNvSpPr/>
          <p:nvPr/>
        </p:nvSpPr>
        <p:spPr>
          <a:xfrm>
            <a:off x="-107461" y="4464794"/>
            <a:ext cx="98894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0060" lvl="1">
              <a:lnSpc>
                <a:spcPct val="80000"/>
              </a:lnSpc>
              <a:buSzPct val="76000"/>
            </a:pPr>
            <a:endParaRPr lang="en-NZ" sz="2000" dirty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sz="2000" dirty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sz="2000" dirty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r>
              <a:rPr lang="en-US" sz="2000" dirty="0" smtClean="0"/>
              <a:t>Benchmark tariff scenario is used for modeling purpose only.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3925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8098984"/>
              </p:ext>
            </p:extLst>
          </p:nvPr>
        </p:nvGraphicFramePr>
        <p:xfrm>
          <a:off x="-27295" y="1150883"/>
          <a:ext cx="9675792" cy="5407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3797300" y="6498245"/>
            <a:ext cx="2311400" cy="365125"/>
          </a:xfrm>
        </p:spPr>
        <p:txBody>
          <a:bodyPr/>
          <a:lstStyle/>
          <a:p>
            <a:fld id="{5E74316C-E23F-428A-8567-06E5DA18F3DA}" type="slidenum">
              <a:rPr lang="en-NZ" smtClean="0"/>
              <a:pPr/>
              <a:t>11</a:t>
            </a:fld>
            <a:endParaRPr lang="en-NZ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3851" y="392114"/>
            <a:ext cx="9988781" cy="485775"/>
          </a:xfrm>
        </p:spPr>
        <p:txBody>
          <a:bodyPr/>
          <a:lstStyle/>
          <a:p>
            <a:r>
              <a:rPr lang="en-US" dirty="0" smtClean="0"/>
              <a:t>Benchmark residential tariff against neighboring countries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3117850" y="4660900"/>
            <a:ext cx="1568450" cy="68580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1587500" y="5156200"/>
            <a:ext cx="1562100" cy="72390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1730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8837694"/>
              </p:ext>
            </p:extLst>
          </p:nvPr>
        </p:nvGraphicFramePr>
        <p:xfrm>
          <a:off x="53852" y="1434390"/>
          <a:ext cx="9633164" cy="4953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12</a:t>
            </a:fld>
            <a:endParaRPr lang="en-NZ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3851" y="392114"/>
            <a:ext cx="9988781" cy="485775"/>
          </a:xfrm>
        </p:spPr>
        <p:txBody>
          <a:bodyPr/>
          <a:lstStyle/>
          <a:p>
            <a:r>
              <a:rPr lang="en-US" dirty="0" smtClean="0"/>
              <a:t>Benchmark business tariff against neighboring countries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23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1150" y="392114"/>
            <a:ext cx="8915400" cy="485775"/>
          </a:xfrm>
        </p:spPr>
        <p:txBody>
          <a:bodyPr/>
          <a:lstStyle/>
          <a:p>
            <a:r>
              <a:rPr lang="en-US" dirty="0" smtClean="0"/>
              <a:t>Funding Gap for the First 5 Years: Interim Results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7415492" y="6356351"/>
            <a:ext cx="2311400" cy="365125"/>
          </a:xfrm>
        </p:spPr>
        <p:txBody>
          <a:bodyPr/>
          <a:lstStyle/>
          <a:p>
            <a:fld id="{5E74316C-E23F-428A-8567-06E5DA18F3DA}" type="slidenum">
              <a:rPr lang="en-NZ" smtClean="0"/>
              <a:pPr/>
              <a:t>13</a:t>
            </a:fld>
            <a:endParaRPr lang="en-NZ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467190"/>
              </p:ext>
            </p:extLst>
          </p:nvPr>
        </p:nvGraphicFramePr>
        <p:xfrm>
          <a:off x="1790701" y="1612474"/>
          <a:ext cx="7276468" cy="2057825"/>
        </p:xfrm>
        <a:graphic>
          <a:graphicData uri="http://schemas.openxmlformats.org/drawingml/2006/table">
            <a:tbl>
              <a:tblPr firstRow="1" bandRow="1"/>
              <a:tblGrid>
                <a:gridCol w="2691908"/>
                <a:gridCol w="235669"/>
                <a:gridCol w="2226079"/>
                <a:gridCol w="2122812"/>
              </a:tblGrid>
              <a:tr h="114040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Proposed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Tariff Scenario</a:t>
                      </a:r>
                    </a:p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(million kyats)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Benchmark Tariff Scenario</a:t>
                      </a:r>
                    </a:p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(million kyats)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</a:tr>
              <a:tr h="4587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 err="1" smtClean="0">
                          <a:effectLst/>
                        </a:rPr>
                        <a:t>Kayin</a:t>
                      </a:r>
                      <a:r>
                        <a:rPr lang="en-AU" sz="1800" dirty="0" smtClean="0">
                          <a:effectLst/>
                        </a:rPr>
                        <a:t> State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1800" dirty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12,145</a:t>
                      </a:r>
                      <a:endParaRPr lang="en-US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3,439</a:t>
                      </a:r>
                      <a:endParaRPr lang="en-US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87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 smtClean="0">
                          <a:effectLst/>
                        </a:rPr>
                        <a:t>Chin State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1800" dirty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4,920</a:t>
                      </a:r>
                      <a:endParaRPr lang="en-US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1,989</a:t>
                      </a:r>
                      <a:endParaRPr lang="en-US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3" t="4540" r="32958" b="2249"/>
          <a:stretch/>
        </p:blipFill>
        <p:spPr>
          <a:xfrm>
            <a:off x="-38099" y="1580359"/>
            <a:ext cx="1828800" cy="34511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93" t="15096" r="31549" b="2050"/>
          <a:stretch/>
        </p:blipFill>
        <p:spPr>
          <a:xfrm>
            <a:off x="8116547" y="3341486"/>
            <a:ext cx="1901244" cy="337999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0788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8195880" y="6317090"/>
            <a:ext cx="2311400" cy="365125"/>
          </a:xfrm>
        </p:spPr>
        <p:txBody>
          <a:bodyPr/>
          <a:lstStyle/>
          <a:p>
            <a:fld id="{5E74316C-E23F-428A-8567-06E5DA18F3DA}" type="slidenum">
              <a:rPr lang="en-NZ" smtClean="0"/>
              <a:pPr/>
              <a:t>14</a:t>
            </a:fld>
            <a:endParaRPr lang="en-NZ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91939" y="408709"/>
            <a:ext cx="9906000" cy="485775"/>
          </a:xfrm>
        </p:spPr>
        <p:txBody>
          <a:bodyPr/>
          <a:lstStyle/>
          <a:p>
            <a:r>
              <a:rPr lang="en-US" sz="2700" dirty="0" smtClean="0"/>
              <a:t>Funding gap using concessional finance: </a:t>
            </a:r>
            <a:r>
              <a:rPr lang="en-US" sz="2700" dirty="0" err="1" smtClean="0"/>
              <a:t>Kayin</a:t>
            </a:r>
            <a:endParaRPr lang="en-US" sz="27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536414"/>
            <a:ext cx="8675145" cy="478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3651250" y="2463800"/>
            <a:ext cx="1568450" cy="68580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5467350" y="2019300"/>
            <a:ext cx="1568450" cy="46990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7188200" y="2336800"/>
            <a:ext cx="1568450" cy="46990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848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8195880" y="6317090"/>
            <a:ext cx="2311400" cy="365125"/>
          </a:xfrm>
        </p:spPr>
        <p:txBody>
          <a:bodyPr/>
          <a:lstStyle/>
          <a:p>
            <a:fld id="{5E74316C-E23F-428A-8567-06E5DA18F3DA}" type="slidenum">
              <a:rPr lang="en-NZ" smtClean="0"/>
              <a:pPr/>
              <a:t>15</a:t>
            </a:fld>
            <a:endParaRPr lang="en-NZ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91939" y="408709"/>
            <a:ext cx="9906000" cy="485775"/>
          </a:xfrm>
        </p:spPr>
        <p:txBody>
          <a:bodyPr/>
          <a:lstStyle/>
          <a:p>
            <a:r>
              <a:rPr lang="en-US" sz="2700" dirty="0" smtClean="0"/>
              <a:t>Funding gap using concessional finance: Chin</a:t>
            </a:r>
            <a:endParaRPr lang="en-US" sz="2700" dirty="0"/>
          </a:p>
        </p:txBody>
      </p:sp>
      <p:sp>
        <p:nvSpPr>
          <p:cNvPr id="13" name="Rectangular Callout 12"/>
          <p:cNvSpPr/>
          <p:nvPr/>
        </p:nvSpPr>
        <p:spPr>
          <a:xfrm>
            <a:off x="3952191" y="1169169"/>
            <a:ext cx="3347254" cy="368104"/>
          </a:xfrm>
          <a:prstGeom prst="wedgeRectCallout">
            <a:avLst>
              <a:gd name="adj1" fmla="val 49193"/>
              <a:gd name="adj2" fmla="val -1299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tx2"/>
                </a:solidFill>
              </a:rPr>
              <a:t>Chin 2015-2020</a:t>
            </a:r>
            <a:endParaRPr lang="en-US" sz="2400" b="1" dirty="0">
              <a:solidFill>
                <a:schemeClr val="tx2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1671637"/>
            <a:ext cx="8085137" cy="4537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3651250" y="2463800"/>
            <a:ext cx="1568450" cy="68580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7181850" y="2463800"/>
            <a:ext cx="1568450" cy="45720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5359400" y="2209800"/>
            <a:ext cx="1568450" cy="45720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155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If the distribution rollout was financed by grants—with no interest cost and no obligation to repay—then unit costs would be around 30 % lower than using concessional loans</a:t>
            </a:r>
          </a:p>
          <a:p>
            <a:endParaRPr lang="en-NZ" dirty="0" smtClean="0"/>
          </a:p>
          <a:p>
            <a:r>
              <a:rPr lang="en-NZ" dirty="0" smtClean="0"/>
              <a:t>If the distribution rollout was financed by commercial loans—high interest rate and short tenor—then unit costs could be double that of concessional loans</a:t>
            </a:r>
          </a:p>
          <a:p>
            <a:endParaRPr lang="en-NZ" dirty="0" smtClean="0"/>
          </a:p>
          <a:p>
            <a:r>
              <a:rPr lang="en-NZ" dirty="0" smtClean="0"/>
              <a:t>The funding gap is sensitive to the cost of financing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NZ" dirty="0" smtClean="0"/>
              <a:t>The Cost of Financing Matters….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16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5656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6773" y="392114"/>
            <a:ext cx="8915400" cy="485775"/>
          </a:xfrm>
        </p:spPr>
        <p:txBody>
          <a:bodyPr/>
          <a:lstStyle/>
          <a:p>
            <a:r>
              <a:rPr lang="en-NZ" dirty="0" smtClean="0"/>
              <a:t>Next steps…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17</a:t>
            </a:fld>
            <a:endParaRPr lang="en-NZ" dirty="0"/>
          </a:p>
        </p:txBody>
      </p:sp>
      <p:sp>
        <p:nvSpPr>
          <p:cNvPr id="7" name="Rounded Rectangle 6"/>
          <p:cNvSpPr/>
          <p:nvPr/>
        </p:nvSpPr>
        <p:spPr>
          <a:xfrm>
            <a:off x="157170" y="1501293"/>
            <a:ext cx="2317898" cy="158425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We will gather data for the remaining states and refine cost information 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179585" y="1501293"/>
            <a:ext cx="2624315" cy="158425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We will fill the funding gap</a:t>
            </a:r>
          </a:p>
          <a:p>
            <a:pPr algn="ctr"/>
            <a:r>
              <a:rPr lang="en-US" dirty="0" smtClean="0"/>
              <a:t>(Budget funds and grants)</a:t>
            </a:r>
          </a:p>
        </p:txBody>
      </p:sp>
      <p:sp>
        <p:nvSpPr>
          <p:cNvPr id="18" name="Down Arrow 17"/>
          <p:cNvSpPr/>
          <p:nvPr/>
        </p:nvSpPr>
        <p:spPr>
          <a:xfrm rot="16200000">
            <a:off x="2696693" y="2009062"/>
            <a:ext cx="397073" cy="568711"/>
          </a:xfrm>
          <a:prstGeom prst="downArrow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dirty="0"/>
          </a:p>
        </p:txBody>
      </p:sp>
      <p:sp>
        <p:nvSpPr>
          <p:cNvPr id="22" name="Down Arrow 21"/>
          <p:cNvSpPr/>
          <p:nvPr/>
        </p:nvSpPr>
        <p:spPr>
          <a:xfrm>
            <a:off x="7764237" y="3311748"/>
            <a:ext cx="397073" cy="617295"/>
          </a:xfrm>
          <a:prstGeom prst="downArrow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dirty="0"/>
          </a:p>
        </p:txBody>
      </p:sp>
      <p:sp>
        <p:nvSpPr>
          <p:cNvPr id="23" name="Rounded Rectangle 22"/>
          <p:cNvSpPr/>
          <p:nvPr/>
        </p:nvSpPr>
        <p:spPr bwMode="auto">
          <a:xfrm>
            <a:off x="6745311" y="4205771"/>
            <a:ext cx="2434923" cy="1212112"/>
          </a:xfrm>
          <a:prstGeom prst="round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000" tIns="46800" rIns="18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Final Prospectus  for entire country</a:t>
            </a:r>
            <a:endParaRPr kumimoji="0" lang="en-US" sz="2000" b="1" i="0" u="none" strike="noStrike" cap="none" normalizeH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0" dirty="0" smtClean="0"/>
          </a:p>
        </p:txBody>
      </p:sp>
      <p:sp>
        <p:nvSpPr>
          <p:cNvPr id="20" name="Rounded Rectangle 19"/>
          <p:cNvSpPr/>
          <p:nvPr/>
        </p:nvSpPr>
        <p:spPr>
          <a:xfrm>
            <a:off x="6650615" y="1501293"/>
            <a:ext cx="2624315" cy="158425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Syndicate the concessional finance</a:t>
            </a:r>
          </a:p>
          <a:p>
            <a:pPr algn="ctr"/>
            <a:r>
              <a:rPr lang="en-US" dirty="0" smtClean="0"/>
              <a:t>Sources include World Bank, </a:t>
            </a:r>
            <a:r>
              <a:rPr lang="en-US" dirty="0" err="1" smtClean="0"/>
              <a:t>ADB</a:t>
            </a:r>
            <a:endParaRPr lang="en-US" dirty="0" smtClean="0"/>
          </a:p>
        </p:txBody>
      </p:sp>
      <p:sp>
        <p:nvSpPr>
          <p:cNvPr id="26" name="Down Arrow 25"/>
          <p:cNvSpPr/>
          <p:nvPr/>
        </p:nvSpPr>
        <p:spPr>
          <a:xfrm rot="16200000">
            <a:off x="6031209" y="2009061"/>
            <a:ext cx="397073" cy="568711"/>
          </a:xfrm>
          <a:prstGeom prst="downArrow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301581"/>
              </p:ext>
            </p:extLst>
          </p:nvPr>
        </p:nvGraphicFramePr>
        <p:xfrm>
          <a:off x="344377" y="3721251"/>
          <a:ext cx="504804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4020"/>
                <a:gridCol w="25240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>
                          <a:solidFill>
                            <a:schemeClr val="tx1"/>
                          </a:solidFill>
                        </a:rPr>
                        <a:t>Source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>
                          <a:solidFill>
                            <a:schemeClr val="tx1"/>
                          </a:solidFill>
                        </a:rPr>
                        <a:t>Amount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Government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kyat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Donor grants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Kyat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Concessional finance</a:t>
                      </a:r>
                      <a:r>
                        <a:rPr lang="en-NZ" baseline="0" dirty="0" smtClean="0"/>
                        <a:t> (WB, ABD </a:t>
                      </a:r>
                      <a:r>
                        <a:rPr lang="en-NZ" baseline="0" dirty="0" err="1" smtClean="0"/>
                        <a:t>etc</a:t>
                      </a:r>
                      <a:r>
                        <a:rPr lang="en-NZ" baseline="0" dirty="0" smtClean="0"/>
                        <a:t>)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kyat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Customers—tariffs</a:t>
                      </a:r>
                      <a:r>
                        <a:rPr lang="en-NZ" baseline="0" dirty="0" smtClean="0"/>
                        <a:t> and connection charges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kyat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0568" y="3299048"/>
            <a:ext cx="393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b="1" dirty="0" smtClean="0"/>
              <a:t>The Prospectus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355757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2001667" y="1173803"/>
            <a:ext cx="5802577" cy="4030935"/>
          </a:xfrm>
        </p:spPr>
        <p:txBody>
          <a:bodyPr/>
          <a:lstStyle/>
          <a:p>
            <a:r>
              <a:rPr lang="en-US" dirty="0" smtClean="0"/>
              <a:t>Peter Hoogland</a:t>
            </a:r>
          </a:p>
          <a:p>
            <a:endParaRPr lang="en-US" dirty="0"/>
          </a:p>
          <a:p>
            <a:r>
              <a:rPr lang="en-US" sz="1800" dirty="0" smtClean="0"/>
              <a:t>36-38 Young Street</a:t>
            </a:r>
          </a:p>
          <a:p>
            <a:r>
              <a:rPr lang="en-US" sz="1800" dirty="0" smtClean="0"/>
              <a:t>Sydney, NSW 2000</a:t>
            </a:r>
          </a:p>
          <a:p>
            <a:r>
              <a:rPr lang="en-US" sz="1800" dirty="0" smtClean="0"/>
              <a:t>Australia</a:t>
            </a:r>
          </a:p>
          <a:p>
            <a:endParaRPr lang="en-US" dirty="0"/>
          </a:p>
          <a:p>
            <a:r>
              <a:rPr lang="en-US" sz="1800" dirty="0" err="1" smtClean="0">
                <a:hlinkClick r:id="rId2"/>
              </a:rPr>
              <a:t>Peter.Hoogland@castalia-advisors.com</a:t>
            </a:r>
            <a:endParaRPr lang="en-US" sz="1800" dirty="0" smtClean="0"/>
          </a:p>
          <a:p>
            <a:r>
              <a:rPr lang="en-US" sz="1800" dirty="0" smtClean="0"/>
              <a:t>www.castalia-advisors.com</a:t>
            </a:r>
            <a:endParaRPr lang="en-US" sz="1800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227278" y="392114"/>
            <a:ext cx="8915400" cy="485775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 i="1" dirty="0" smtClean="0">
                <a:solidFill>
                  <a:schemeClr val="bg1"/>
                </a:solidFill>
                <a:latin typeface="+mj-lt"/>
              </a:rPr>
              <a:t>Contact Us</a:t>
            </a:r>
            <a:endParaRPr lang="en-US" b="1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3490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2</a:t>
            </a:fld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PRESENTATION outline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1371601" y="2181022"/>
            <a:ext cx="8407400" cy="4094163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NZ" sz="2400" dirty="0" smtClean="0"/>
              <a:t>What is an Investment Prospectus?</a:t>
            </a:r>
          </a:p>
          <a:p>
            <a:pPr>
              <a:lnSpc>
                <a:spcPct val="200000"/>
              </a:lnSpc>
            </a:pPr>
            <a:r>
              <a:rPr lang="en-NZ" sz="2400" dirty="0" smtClean="0"/>
              <a:t>The Financial Model that underpins the Investment Prospectus</a:t>
            </a:r>
          </a:p>
          <a:p>
            <a:pPr>
              <a:lnSpc>
                <a:spcPct val="200000"/>
              </a:lnSpc>
            </a:pPr>
            <a:r>
              <a:rPr lang="en-NZ" sz="2400" dirty="0" smtClean="0"/>
              <a:t>Interim Output </a:t>
            </a:r>
            <a:r>
              <a:rPr lang="en-NZ" sz="2400" dirty="0"/>
              <a:t>from </a:t>
            </a:r>
            <a:r>
              <a:rPr lang="en-NZ" sz="2400" dirty="0" smtClean="0"/>
              <a:t>Chin and Kayin States</a:t>
            </a:r>
            <a:endParaRPr lang="en-NZ" sz="2400" dirty="0"/>
          </a:p>
          <a:p>
            <a:pPr>
              <a:lnSpc>
                <a:spcPct val="200000"/>
              </a:lnSpc>
            </a:pPr>
            <a:endParaRPr lang="en-NZ" sz="2400" dirty="0" smtClean="0"/>
          </a:p>
        </p:txBody>
      </p:sp>
    </p:spTree>
    <p:extLst>
      <p:ext uri="{BB962C8B-B14F-4D97-AF65-F5344CB8AC3E}">
        <p14:creationId xmlns:p14="http://schemas.microsoft.com/office/powerpoint/2010/main" val="223857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8830" y="392114"/>
            <a:ext cx="8915400" cy="485775"/>
          </a:xfrm>
        </p:spPr>
        <p:txBody>
          <a:bodyPr/>
          <a:lstStyle/>
          <a:p>
            <a:r>
              <a:rPr lang="en-NZ" dirty="0" smtClean="0"/>
              <a:t>What is an Investment Prospectus?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7468548" y="6475722"/>
            <a:ext cx="2311400" cy="365125"/>
          </a:xfrm>
        </p:spPr>
        <p:txBody>
          <a:bodyPr/>
          <a:lstStyle/>
          <a:p>
            <a:fld id="{5E74316C-E23F-428A-8567-06E5DA18F3DA}" type="slidenum">
              <a:rPr lang="en-NZ" smtClean="0"/>
              <a:pPr/>
              <a:t>3</a:t>
            </a:fld>
            <a:endParaRPr lang="en-NZ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89448297"/>
              </p:ext>
            </p:extLst>
          </p:nvPr>
        </p:nvGraphicFramePr>
        <p:xfrm>
          <a:off x="1355717" y="1102376"/>
          <a:ext cx="7019008" cy="5473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119261" y="625705"/>
            <a:ext cx="4168966" cy="225908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>
            <a:spAutoFit/>
          </a:bodyPr>
          <a:lstStyle/>
          <a:p>
            <a:pPr marL="297180" indent="-274320">
              <a:lnSpc>
                <a:spcPct val="80000"/>
              </a:lnSpc>
              <a:spcBef>
                <a:spcPts val="1200"/>
              </a:spcBef>
              <a:buSzPct val="76000"/>
              <a:buFont typeface="Wingdings 3"/>
              <a:buChar char=""/>
            </a:pP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It is</a:t>
            </a:r>
            <a:r>
              <a:rPr lang="en-NZ" dirty="0" smtClean="0"/>
              <a:t> </a:t>
            </a:r>
            <a:r>
              <a:rPr lang="en-NZ" dirty="0"/>
              <a:t>the </a:t>
            </a:r>
            <a:r>
              <a:rPr lang="en-NZ" sz="2200" b="1" dirty="0">
                <a:solidFill>
                  <a:schemeClr val="accent5"/>
                </a:solidFill>
              </a:rPr>
              <a:t>basis for raising funds</a:t>
            </a:r>
            <a:r>
              <a:rPr lang="en-NZ" sz="2200" dirty="0"/>
              <a:t> </a:t>
            </a:r>
            <a:r>
              <a:rPr lang="en-NZ" dirty="0"/>
              <a:t>to achieve a reliable financing flow so that the entire electrification rollout can be achieved in a single co-ordinated, least cost program </a:t>
            </a:r>
          </a:p>
          <a:p>
            <a:pPr marL="297180" indent="-274320">
              <a:lnSpc>
                <a:spcPct val="80000"/>
              </a:lnSpc>
              <a:spcBef>
                <a:spcPts val="0"/>
              </a:spcBef>
              <a:buSzPct val="76000"/>
              <a:buFont typeface="Wingdings 3"/>
              <a:buChar char=""/>
            </a:pP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6040972" y="1717514"/>
            <a:ext cx="3738976" cy="176663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>
            <a:spAutoFit/>
          </a:bodyPr>
          <a:lstStyle/>
          <a:p>
            <a:pPr marL="297180" indent="-274320">
              <a:lnSpc>
                <a:spcPct val="80000"/>
              </a:lnSpc>
              <a:spcBef>
                <a:spcPts val="1200"/>
              </a:spcBef>
              <a:buSzPct val="76000"/>
              <a:buFont typeface="Wingdings 3"/>
              <a:buChar char=""/>
            </a:pPr>
            <a:endParaRPr lang="en-US" dirty="0" smtClean="0"/>
          </a:p>
          <a:p>
            <a:r>
              <a:rPr lang="en-NZ" dirty="0"/>
              <a:t>It gives </a:t>
            </a:r>
            <a:r>
              <a:rPr lang="en-NZ" dirty="0" smtClean="0"/>
              <a:t>donors, government and investors  </a:t>
            </a:r>
            <a:r>
              <a:rPr lang="en-NZ" dirty="0"/>
              <a:t>a coherent plan that </a:t>
            </a:r>
            <a:r>
              <a:rPr lang="en-NZ" sz="2200" b="1" dirty="0">
                <a:solidFill>
                  <a:schemeClr val="accent5"/>
                </a:solidFill>
              </a:rPr>
              <a:t>identifies </a:t>
            </a:r>
            <a:r>
              <a:rPr lang="en-NZ" sz="2200" b="1" dirty="0" smtClean="0">
                <a:solidFill>
                  <a:schemeClr val="accent5"/>
                </a:solidFill>
              </a:rPr>
              <a:t>their role and contribution. </a:t>
            </a:r>
          </a:p>
          <a:p>
            <a:pPr marL="297180" indent="-274320">
              <a:lnSpc>
                <a:spcPct val="80000"/>
              </a:lnSpc>
              <a:spcBef>
                <a:spcPts val="0"/>
              </a:spcBef>
              <a:buSzPct val="76000"/>
              <a:buFont typeface="Wingdings 3"/>
              <a:buChar char=""/>
            </a:pPr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110362" y="3665839"/>
            <a:ext cx="3790660" cy="1883593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>
            <a:spAutoFit/>
          </a:bodyPr>
          <a:lstStyle/>
          <a:p>
            <a:pPr marL="297180" indent="-274320">
              <a:lnSpc>
                <a:spcPct val="80000"/>
              </a:lnSpc>
              <a:spcBef>
                <a:spcPts val="1200"/>
              </a:spcBef>
              <a:buSzPct val="76000"/>
              <a:buFont typeface="Wingdings 3"/>
              <a:buChar char=""/>
            </a:pPr>
            <a:endParaRPr lang="en-US" dirty="0" smtClean="0"/>
          </a:p>
          <a:p>
            <a:r>
              <a:rPr lang="en-NZ" dirty="0" smtClean="0"/>
              <a:t>It will </a:t>
            </a:r>
            <a:r>
              <a:rPr lang="en-NZ" sz="2200" b="1" dirty="0">
                <a:solidFill>
                  <a:schemeClr val="accent5"/>
                </a:solidFill>
              </a:rPr>
              <a:t>accelerate the current rate of </a:t>
            </a:r>
            <a:r>
              <a:rPr lang="en-AU" sz="2200" b="1" dirty="0">
                <a:solidFill>
                  <a:schemeClr val="accent5"/>
                </a:solidFill>
              </a:rPr>
              <a:t>connections </a:t>
            </a:r>
            <a:r>
              <a:rPr lang="en-AU" dirty="0"/>
              <a:t>by ensuring full alignment between the least cost plan, its implementation and the funding and </a:t>
            </a:r>
            <a:r>
              <a:rPr lang="en-AU" dirty="0" smtClean="0"/>
              <a:t>financing</a:t>
            </a: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5909892" y="4919394"/>
            <a:ext cx="3996108" cy="1360372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>
            <a:spAutoFit/>
          </a:bodyPr>
          <a:lstStyle/>
          <a:p>
            <a:pPr marL="297180" indent="-274320">
              <a:lnSpc>
                <a:spcPct val="80000"/>
              </a:lnSpc>
              <a:spcBef>
                <a:spcPts val="1200"/>
              </a:spcBef>
              <a:buSzPct val="76000"/>
              <a:buFont typeface="Wingdings 3"/>
              <a:buChar char=""/>
            </a:pPr>
            <a:endParaRPr lang="en-US" dirty="0" smtClean="0"/>
          </a:p>
          <a:p>
            <a:r>
              <a:rPr lang="en-NZ" dirty="0" smtClean="0"/>
              <a:t>It will </a:t>
            </a:r>
            <a:r>
              <a:rPr lang="en-NZ" dirty="0"/>
              <a:t>show </a:t>
            </a:r>
            <a:r>
              <a:rPr lang="en-NZ" sz="2200" b="1" dirty="0" smtClean="0">
                <a:solidFill>
                  <a:schemeClr val="accent5"/>
                </a:solidFill>
              </a:rPr>
              <a:t>stakeholders how </a:t>
            </a:r>
            <a:r>
              <a:rPr lang="en-NZ" sz="2200" b="1" dirty="0">
                <a:solidFill>
                  <a:schemeClr val="accent5"/>
                </a:solidFill>
              </a:rPr>
              <a:t>their development objectives</a:t>
            </a:r>
            <a:r>
              <a:rPr lang="en-NZ" sz="2400" b="1" dirty="0">
                <a:solidFill>
                  <a:schemeClr val="accent5"/>
                </a:solidFill>
              </a:rPr>
              <a:t> </a:t>
            </a:r>
            <a:r>
              <a:rPr lang="en-NZ" dirty="0"/>
              <a:t>will be achieved.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381947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-805951" y="6385490"/>
            <a:ext cx="2311400" cy="365125"/>
          </a:xfrm>
        </p:spPr>
        <p:txBody>
          <a:bodyPr/>
          <a:lstStyle/>
          <a:p>
            <a:fld id="{5E74316C-E23F-428A-8567-06E5DA18F3DA}" type="slidenum">
              <a:rPr lang="en-NZ" smtClean="0"/>
              <a:pPr/>
              <a:t>4</a:t>
            </a:fld>
            <a:endParaRPr lang="en-NZ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52256" y="402951"/>
            <a:ext cx="9969058" cy="718440"/>
          </a:xfrm>
        </p:spPr>
        <p:txBody>
          <a:bodyPr/>
          <a:lstStyle/>
          <a:p>
            <a:r>
              <a:rPr lang="en-US" sz="2600" dirty="0" smtClean="0"/>
              <a:t>Grid Rollout Plan for </a:t>
            </a:r>
            <a:r>
              <a:rPr lang="en-US" sz="2600" dirty="0" err="1" smtClean="0"/>
              <a:t>Kayin</a:t>
            </a:r>
            <a:r>
              <a:rPr lang="en-US" sz="2600" dirty="0" smtClean="0"/>
              <a:t> and Chin States</a:t>
            </a:r>
            <a:endParaRPr lang="en-US" sz="2600" dirty="0"/>
          </a:p>
        </p:txBody>
      </p:sp>
      <p:sp>
        <p:nvSpPr>
          <p:cNvPr id="3" name="Rectangle 2"/>
          <p:cNvSpPr/>
          <p:nvPr/>
        </p:nvSpPr>
        <p:spPr>
          <a:xfrm>
            <a:off x="2634018" y="1569493"/>
            <a:ext cx="2320119" cy="14742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70042" y="1121391"/>
            <a:ext cx="573206" cy="4481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743702"/>
              </p:ext>
            </p:extLst>
          </p:nvPr>
        </p:nvGraphicFramePr>
        <p:xfrm>
          <a:off x="349749" y="1122892"/>
          <a:ext cx="9007324" cy="2648805"/>
        </p:xfrm>
        <a:graphic>
          <a:graphicData uri="http://schemas.openxmlformats.org/drawingml/2006/table">
            <a:tbl>
              <a:tblPr firstRow="1" bandRow="1"/>
              <a:tblGrid>
                <a:gridCol w="4231884"/>
                <a:gridCol w="208280"/>
                <a:gridCol w="2283580"/>
                <a:gridCol w="2283580"/>
              </a:tblGrid>
              <a:tr h="49822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Kayin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Chin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</a:tr>
              <a:tr h="428965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Total new connections to 2030</a:t>
                      </a: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1600" dirty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300,495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101,800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8965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Grid percentage</a:t>
                      </a: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1600" dirty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99.9%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97%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4783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Mini-grid percentage (Diesel based)</a:t>
                      </a: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1600" baseline="0" dirty="0" smtClean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0.02%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2%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2585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Individual system (Solar Home Systems)</a:t>
                      </a: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1600" baseline="0" dirty="0" smtClean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1%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0012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Average cost of connection/household</a:t>
                      </a: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1600" baseline="0" dirty="0" smtClean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815,100 kyat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1, 211,000 kyat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22" name="Straight Connector 21"/>
          <p:cNvCxnSpPr/>
          <p:nvPr/>
        </p:nvCxnSpPr>
        <p:spPr>
          <a:xfrm flipV="1">
            <a:off x="4665905" y="1624658"/>
            <a:ext cx="0" cy="214703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Dot"/>
          </a:ln>
          <a:effectLst/>
        </p:spPr>
      </p:cxnSp>
      <p:sp>
        <p:nvSpPr>
          <p:cNvPr id="18" name="Rectangular Callout 17"/>
          <p:cNvSpPr/>
          <p:nvPr/>
        </p:nvSpPr>
        <p:spPr>
          <a:xfrm>
            <a:off x="252256" y="4812609"/>
            <a:ext cx="1873194" cy="1200329"/>
          </a:xfrm>
          <a:prstGeom prst="wedgeRectCallout">
            <a:avLst>
              <a:gd name="adj1" fmla="val 61647"/>
              <a:gd name="adj2" fmla="val 54843"/>
            </a:avLst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Initial </a:t>
            </a:r>
            <a:r>
              <a:rPr lang="en-US" dirty="0">
                <a:solidFill>
                  <a:schemeClr val="tx2"/>
                </a:solidFill>
              </a:rPr>
              <a:t>assumption of equal number of connections in each </a:t>
            </a:r>
            <a:r>
              <a:rPr lang="en-US" dirty="0" smtClean="0">
                <a:solidFill>
                  <a:schemeClr val="tx2"/>
                </a:solidFill>
              </a:rPr>
              <a:t>year…</a:t>
            </a:r>
            <a:endParaRPr lang="en-US" dirty="0">
              <a:solidFill>
                <a:schemeClr val="tx2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331937"/>
              </p:ext>
            </p:extLst>
          </p:nvPr>
        </p:nvGraphicFramePr>
        <p:xfrm>
          <a:off x="2288086" y="4874745"/>
          <a:ext cx="7555716" cy="1315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5136"/>
                <a:gridCol w="138554"/>
                <a:gridCol w="1043851"/>
                <a:gridCol w="1043851"/>
                <a:gridCol w="1043851"/>
                <a:gridCol w="1043851"/>
                <a:gridCol w="1043851"/>
                <a:gridCol w="1292771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endParaRPr lang="en-US" sz="20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000" b="1" dirty="0">
                          <a:effectLst/>
                        </a:rPr>
                        <a:t>2015</a:t>
                      </a:r>
                      <a:endParaRPr lang="en-US" sz="20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000" b="1" dirty="0">
                          <a:effectLst/>
                        </a:rPr>
                        <a:t>2016</a:t>
                      </a:r>
                      <a:endParaRPr lang="en-US" sz="20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000" b="1" dirty="0">
                          <a:effectLst/>
                        </a:rPr>
                        <a:t>2017</a:t>
                      </a:r>
                      <a:endParaRPr lang="en-US" sz="20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000" b="1" dirty="0">
                          <a:effectLst/>
                        </a:rPr>
                        <a:t>2018</a:t>
                      </a:r>
                      <a:endParaRPr lang="en-US" sz="20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000" b="1" dirty="0">
                          <a:effectLst/>
                        </a:rPr>
                        <a:t>2019</a:t>
                      </a:r>
                      <a:endParaRPr lang="en-US" sz="20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000" b="1" dirty="0" smtClean="0">
                          <a:effectLst/>
                        </a:rPr>
                        <a:t>Total </a:t>
                      </a:r>
                    </a:p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 smtClean="0">
                          <a:effectLst/>
                        </a:rPr>
                        <a:t>(in</a:t>
                      </a:r>
                      <a:r>
                        <a:rPr lang="en-AU" sz="1600" b="1" baseline="0" dirty="0" smtClean="0">
                          <a:effectLst/>
                        </a:rPr>
                        <a:t> first 5 </a:t>
                      </a:r>
                      <a:r>
                        <a:rPr lang="en-AU" sz="1600" b="1" baseline="0" dirty="0" err="1" smtClean="0">
                          <a:effectLst/>
                        </a:rPr>
                        <a:t>yrs</a:t>
                      </a:r>
                      <a:r>
                        <a:rPr lang="en-AU" sz="1600" b="1" baseline="0" dirty="0" smtClean="0">
                          <a:effectLst/>
                        </a:rPr>
                        <a:t>)</a:t>
                      </a:r>
                      <a:endParaRPr lang="en-US" sz="16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solidFill>
                      <a:schemeClr val="tx1">
                        <a:lumMod val="50000"/>
                      </a:schemeClr>
                    </a:solidFill>
                  </a:tcPr>
                </a:tc>
              </a:tr>
              <a:tr h="306814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457200" algn="l"/>
                        </a:tabLst>
                      </a:pPr>
                      <a:r>
                        <a:rPr lang="en-AU" sz="18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Kayin</a:t>
                      </a:r>
                      <a:endParaRPr lang="en-US" sz="18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EE6E4">
                        <a:alpha val="7215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endParaRPr lang="en-US" sz="20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b"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20,033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20,033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20,033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20,033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20,033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>
                          <a:effectLst/>
                        </a:rPr>
                        <a:t>100,165</a:t>
                      </a:r>
                      <a:endParaRPr lang="en-US" sz="18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457200" algn="l"/>
                        </a:tabLst>
                      </a:pPr>
                      <a:r>
                        <a:rPr lang="en-AU" sz="18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Chin</a:t>
                      </a:r>
                      <a:endParaRPr lang="en-US" sz="18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DEE6E4">
                        <a:alpha val="7215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endParaRPr lang="en-US" sz="20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b"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>
                          <a:effectLst/>
                        </a:rPr>
                        <a:t>6,787</a:t>
                      </a:r>
                      <a:endParaRPr lang="en-US" sz="180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6,787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6,787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6,787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6,787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>
                          <a:effectLst/>
                        </a:rPr>
                        <a:t>33,935</a:t>
                      </a:r>
                      <a:endParaRPr lang="en-US" sz="18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>
          <a:xfrm flipV="1">
            <a:off x="3214676" y="4874745"/>
            <a:ext cx="0" cy="62388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Dot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176323" y="3860876"/>
            <a:ext cx="8795845" cy="369332"/>
          </a:xfrm>
          <a:prstGeom prst="rect">
            <a:avLst/>
          </a:prstGeom>
          <a:solidFill>
            <a:srgbClr val="E6E3CC"/>
          </a:solidFill>
          <a:ln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NZ" dirty="0" smtClean="0"/>
              <a:t>Source: interim results of geospatial analysis by Earth Institute</a:t>
            </a:r>
          </a:p>
        </p:txBody>
      </p:sp>
    </p:spTree>
    <p:extLst>
      <p:ext uri="{BB962C8B-B14F-4D97-AF65-F5344CB8AC3E}">
        <p14:creationId xmlns:p14="http://schemas.microsoft.com/office/powerpoint/2010/main" val="116563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4412047" y="1720849"/>
            <a:ext cx="1328354" cy="1699497"/>
          </a:xfrm>
          <a:prstGeom prst="roundRect">
            <a:avLst/>
          </a:prstGeom>
          <a:solidFill>
            <a:schemeClr val="tx1">
              <a:lumMod val="50000"/>
            </a:schemeClr>
          </a:solidFill>
          <a:ln w="12700" algn="ctr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algn="l">
              <a:spcAft>
                <a:spcPct val="10000"/>
              </a:spcAft>
            </a:pPr>
            <a:endParaRPr lang="en-US" sz="1200" b="1" dirty="0" smtClean="0">
              <a:solidFill>
                <a:schemeClr val="tx2"/>
              </a:solidFill>
            </a:endParaRPr>
          </a:p>
          <a:p>
            <a:pPr algn="l">
              <a:spcAft>
                <a:spcPct val="10000"/>
              </a:spcAft>
            </a:pPr>
            <a:endParaRPr lang="en-US" sz="1200" b="1" dirty="0">
              <a:solidFill>
                <a:schemeClr val="tx2"/>
              </a:solidFill>
            </a:endParaRPr>
          </a:p>
          <a:p>
            <a:pPr algn="ctr">
              <a:spcAft>
                <a:spcPct val="10000"/>
              </a:spcAft>
            </a:pPr>
            <a:r>
              <a:rPr lang="en-US" b="1" dirty="0" smtClean="0">
                <a:solidFill>
                  <a:schemeClr val="bg1"/>
                </a:solidFill>
              </a:rPr>
              <a:t>Financial Model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28605" y="392114"/>
            <a:ext cx="9440755" cy="485775"/>
          </a:xfrm>
        </p:spPr>
        <p:txBody>
          <a:bodyPr/>
          <a:lstStyle/>
          <a:p>
            <a:r>
              <a:rPr lang="en-US" dirty="0" smtClean="0"/>
              <a:t>Overview of the financial model…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5</a:t>
            </a:fld>
            <a:endParaRPr lang="en-NZ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60626" y="1257156"/>
            <a:ext cx="3741473" cy="133999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9050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lIns="72000" tIns="72000" rIns="72000" bIns="72000"/>
          <a:lstStyle/>
          <a:p>
            <a:pPr marL="1588" lvl="1" algn="ctr">
              <a:spcAft>
                <a:spcPct val="10000"/>
              </a:spcAft>
            </a:pPr>
            <a:r>
              <a:rPr lang="en-US" b="1" dirty="0" smtClean="0">
                <a:solidFill>
                  <a:schemeClr val="tx2"/>
                </a:solidFill>
              </a:rPr>
              <a:t>Existing Infrastructure (Cash Costs)</a:t>
            </a:r>
          </a:p>
          <a:p>
            <a:pPr marL="287338" lvl="1" indent="-285750">
              <a:spcAft>
                <a:spcPct val="100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Generation</a:t>
            </a:r>
          </a:p>
          <a:p>
            <a:pPr marL="287338" lvl="1" indent="-285750">
              <a:spcAft>
                <a:spcPct val="100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Transmission</a:t>
            </a:r>
          </a:p>
          <a:p>
            <a:pPr marL="287338" lvl="1" indent="-285750">
              <a:spcAft>
                <a:spcPct val="100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Distribution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5942186" y="2935632"/>
            <a:ext cx="3741473" cy="11728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lIns="72000" tIns="72000" rIns="72000" bIns="72000"/>
          <a:lstStyle/>
          <a:p>
            <a:pPr marL="1588" lvl="1" algn="ctr">
              <a:spcAft>
                <a:spcPct val="10000"/>
              </a:spcAft>
            </a:pPr>
            <a:r>
              <a:rPr lang="en-US" b="1" dirty="0" smtClean="0">
                <a:solidFill>
                  <a:schemeClr val="tx2"/>
                </a:solidFill>
              </a:rPr>
              <a:t>New Infrastructure (full economic costs)</a:t>
            </a:r>
          </a:p>
          <a:p>
            <a:pPr marL="287338" lvl="1" indent="-285750">
              <a:spcAft>
                <a:spcPct val="100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Generation &amp;Transmission</a:t>
            </a:r>
          </a:p>
        </p:txBody>
      </p:sp>
      <p:sp>
        <p:nvSpPr>
          <p:cNvPr id="58" name="Rectangle 3"/>
          <p:cNvSpPr>
            <a:spLocks noChangeArrowheads="1"/>
          </p:cNvSpPr>
          <p:nvPr/>
        </p:nvSpPr>
        <p:spPr bwMode="auto">
          <a:xfrm>
            <a:off x="360626" y="2764709"/>
            <a:ext cx="3741474" cy="2414118"/>
          </a:xfrm>
          <a:prstGeom prst="roundRect">
            <a:avLst/>
          </a:prstGeom>
          <a:solidFill>
            <a:schemeClr val="accent1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lIns="72000" tIns="72000" rIns="72000" bIns="72000"/>
          <a:lstStyle/>
          <a:p>
            <a:pPr marL="1588" lvl="1" algn="ctr">
              <a:spcAft>
                <a:spcPct val="10000"/>
              </a:spcAft>
            </a:pPr>
            <a:r>
              <a:rPr lang="en-US" b="1" dirty="0" smtClean="0">
                <a:solidFill>
                  <a:schemeClr val="tx2"/>
                </a:solidFill>
              </a:rPr>
              <a:t>Distribution Rollout (All costs)</a:t>
            </a:r>
          </a:p>
          <a:p>
            <a:pPr marL="287338" lvl="1" indent="-285750">
              <a:spcAft>
                <a:spcPct val="100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Capital cost/connection</a:t>
            </a:r>
          </a:p>
          <a:p>
            <a:pPr marL="287338" lvl="1" indent="-285750">
              <a:spcAft>
                <a:spcPct val="100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Operating cost/connection</a:t>
            </a:r>
          </a:p>
          <a:p>
            <a:pPr marL="287338" lvl="1" indent="-285750">
              <a:spcAft>
                <a:spcPct val="100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Return on capital (financing cost)—interest rate</a:t>
            </a:r>
          </a:p>
          <a:p>
            <a:pPr marL="287338" lvl="1" indent="-285750">
              <a:spcAft>
                <a:spcPct val="100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Return of capital (depreciation)—useful life</a:t>
            </a:r>
          </a:p>
          <a:p>
            <a:pPr marL="744538" lvl="2" indent="-285750">
              <a:spcAft>
                <a:spcPct val="100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9" name="Rectangle 3"/>
          <p:cNvSpPr>
            <a:spLocks noChangeArrowheads="1"/>
          </p:cNvSpPr>
          <p:nvPr/>
        </p:nvSpPr>
        <p:spPr bwMode="auto">
          <a:xfrm>
            <a:off x="4597400" y="4282654"/>
            <a:ext cx="3022599" cy="2438822"/>
          </a:xfrm>
          <a:prstGeom prst="roundRect">
            <a:avLst/>
          </a:prstGeom>
          <a:solidFill>
            <a:srgbClr val="FFFFFF"/>
          </a:solidFill>
          <a:ln w="28575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lIns="72000" tIns="72000" rIns="72000" bIns="72000"/>
          <a:lstStyle/>
          <a:p>
            <a:pPr marL="1588" lvl="1" algn="ctr">
              <a:spcAft>
                <a:spcPct val="10000"/>
              </a:spcAft>
            </a:pPr>
            <a:r>
              <a:rPr lang="en-US" sz="2400" b="1" dirty="0" smtClean="0">
                <a:solidFill>
                  <a:schemeClr val="tx2"/>
                </a:solidFill>
              </a:rPr>
              <a:t>Total Annual Costs</a:t>
            </a:r>
          </a:p>
          <a:p>
            <a:pPr marL="287338" lvl="1" indent="-285750">
              <a:spcAft>
                <a:spcPct val="1000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Generation</a:t>
            </a:r>
          </a:p>
          <a:p>
            <a:pPr marL="287338" lvl="1" indent="-285750">
              <a:spcAft>
                <a:spcPct val="1000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Transmission</a:t>
            </a:r>
          </a:p>
          <a:p>
            <a:pPr marL="287338" lvl="1" indent="-285750">
              <a:spcAft>
                <a:spcPct val="1000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Distribution</a:t>
            </a:r>
          </a:p>
          <a:p>
            <a:pPr marL="1588" lvl="1" algn="ctr">
              <a:spcAft>
                <a:spcPct val="10000"/>
              </a:spcAft>
            </a:pPr>
            <a:endParaRPr lang="en-US" sz="2000" dirty="0" smtClean="0">
              <a:solidFill>
                <a:schemeClr val="accent5"/>
              </a:solidFill>
            </a:endParaRPr>
          </a:p>
          <a:p>
            <a:pPr marL="1588" lvl="1" algn="ctr">
              <a:spcAft>
                <a:spcPct val="10000"/>
              </a:spcAft>
            </a:pPr>
            <a:r>
              <a:rPr lang="en-US" sz="2000" b="1" dirty="0" smtClean="0">
                <a:solidFill>
                  <a:schemeClr val="accent5"/>
                </a:solidFill>
              </a:rPr>
              <a:t>Costs are for total sector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63" name="Rectangle 3"/>
          <p:cNvSpPr>
            <a:spLocks noChangeArrowheads="1"/>
          </p:cNvSpPr>
          <p:nvPr/>
        </p:nvSpPr>
        <p:spPr bwMode="auto">
          <a:xfrm>
            <a:off x="5942187" y="1166971"/>
            <a:ext cx="3741473" cy="1597737"/>
          </a:xfrm>
          <a:prstGeom prst="roundRect">
            <a:avLst/>
          </a:prstGeom>
          <a:solidFill>
            <a:srgbClr val="FFFFFF"/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lIns="72000" tIns="72000" rIns="72000" bIns="72000"/>
          <a:lstStyle/>
          <a:p>
            <a:pPr marL="1588" lvl="1" algn="ctr">
              <a:spcAft>
                <a:spcPct val="10000"/>
              </a:spcAft>
            </a:pPr>
            <a:r>
              <a:rPr lang="en-US" b="1" dirty="0" smtClean="0">
                <a:solidFill>
                  <a:schemeClr val="tx2"/>
                </a:solidFill>
              </a:rPr>
              <a:t>Forecasts and </a:t>
            </a:r>
            <a:r>
              <a:rPr lang="en-US" b="1" dirty="0">
                <a:solidFill>
                  <a:schemeClr val="tx2"/>
                </a:solidFill>
              </a:rPr>
              <a:t>A</a:t>
            </a:r>
            <a:r>
              <a:rPr lang="en-US" b="1" dirty="0" smtClean="0">
                <a:solidFill>
                  <a:schemeClr val="tx2"/>
                </a:solidFill>
              </a:rPr>
              <a:t>ssumptions</a:t>
            </a:r>
          </a:p>
          <a:p>
            <a:pPr marL="287338" lvl="1" indent="-285750">
              <a:spcAft>
                <a:spcPct val="100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Number of connections pa</a:t>
            </a:r>
          </a:p>
          <a:p>
            <a:pPr marL="287338" lvl="1" indent="-285750">
              <a:spcAft>
                <a:spcPct val="100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Average consumption</a:t>
            </a:r>
          </a:p>
          <a:p>
            <a:pPr marL="287338" lvl="1" indent="-285750">
              <a:spcAft>
                <a:spcPct val="100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Growth rates in connections and consumption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360625" y="5346385"/>
            <a:ext cx="3741473" cy="106952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9050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lIns="72000" tIns="72000" rIns="72000" bIns="72000"/>
          <a:lstStyle/>
          <a:p>
            <a:pPr marL="1588" lvl="1" algn="ctr">
              <a:spcAft>
                <a:spcPct val="10000"/>
              </a:spcAft>
            </a:pPr>
            <a:r>
              <a:rPr lang="en-US" b="1" dirty="0" smtClean="0">
                <a:solidFill>
                  <a:schemeClr val="tx2"/>
                </a:solidFill>
              </a:rPr>
              <a:t>Additional Distribution Infrastructure (full economic costs)</a:t>
            </a:r>
          </a:p>
          <a:p>
            <a:pPr marL="287338" lvl="1" indent="-285750">
              <a:spcAft>
                <a:spcPct val="100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33kV lines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75550" y="4947662"/>
            <a:ext cx="438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chemeClr val="bg1">
                    <a:lumMod val="50000"/>
                  </a:schemeClr>
                </a:solidFill>
              </a:rPr>
              <a:t>=</a:t>
            </a:r>
            <a:endParaRPr lang="en-AU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8013700" y="5059762"/>
            <a:ext cx="1784260" cy="606798"/>
          </a:xfrm>
          <a:prstGeom prst="roundRect">
            <a:avLst/>
          </a:prstGeom>
          <a:solidFill>
            <a:srgbClr val="92D050"/>
          </a:solidFill>
          <a:ln w="2857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lIns="72000" tIns="72000" rIns="72000" bIns="72000"/>
          <a:lstStyle/>
          <a:p>
            <a:pPr marL="1588" lvl="1" algn="ctr">
              <a:spcAft>
                <a:spcPct val="10000"/>
              </a:spcAft>
            </a:pPr>
            <a:r>
              <a:rPr lang="en-US" sz="2400" dirty="0" smtClean="0">
                <a:solidFill>
                  <a:schemeClr val="tx2"/>
                </a:solidFill>
              </a:rPr>
              <a:t>Cost/kWh</a:t>
            </a:r>
            <a:endParaRPr lang="en-US" sz="2400" dirty="0">
              <a:solidFill>
                <a:schemeClr val="tx2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102099" y="1927153"/>
            <a:ext cx="309948" cy="643445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102100" y="2764708"/>
            <a:ext cx="309947" cy="1110022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102098" y="3143250"/>
            <a:ext cx="309949" cy="2550006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740401" y="1965840"/>
            <a:ext cx="201786" cy="604758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5740401" y="2570598"/>
            <a:ext cx="201785" cy="951443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Down Arrow 25"/>
          <p:cNvSpPr/>
          <p:nvPr/>
        </p:nvSpPr>
        <p:spPr>
          <a:xfrm>
            <a:off x="4814045" y="3600224"/>
            <a:ext cx="570736" cy="663311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0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6</a:t>
            </a:fld>
            <a:endParaRPr lang="en-NZ" dirty="0"/>
          </a:p>
        </p:txBody>
      </p:sp>
      <p:pic>
        <p:nvPicPr>
          <p:cNvPr id="10" name="Picture 4" descr="http://www.dreamingnewmexico.org/images/powercentralized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89" t="44025" r="31127" b="33555"/>
          <a:stretch/>
        </p:blipFill>
        <p:spPr bwMode="auto">
          <a:xfrm>
            <a:off x="1860864" y="3712619"/>
            <a:ext cx="1568520" cy="114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0" y="1753974"/>
            <a:ext cx="4459262" cy="1404850"/>
            <a:chOff x="116916" y="1575288"/>
            <a:chExt cx="4623214" cy="1404850"/>
          </a:xfrm>
        </p:grpSpPr>
        <p:pic>
          <p:nvPicPr>
            <p:cNvPr id="8" name="Picture 2" descr="https://www.bchydro.com/content/dam/hydro/medialib/internet/images/info/gif/info_power_generation_gif1.jpe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306" b="53210"/>
            <a:stretch/>
          </p:blipFill>
          <p:spPr bwMode="auto">
            <a:xfrm>
              <a:off x="116916" y="1575288"/>
              <a:ext cx="2196586" cy="1404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http://www.bluarcher.com/traingifs/frograil/gifs/structures/industrial/moroccoElrama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261" y="1946524"/>
              <a:ext cx="2662869" cy="10336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4" name="Group 13"/>
            <p:cNvGrpSpPr/>
            <p:nvPr/>
          </p:nvGrpSpPr>
          <p:grpSpPr>
            <a:xfrm>
              <a:off x="425669" y="1702676"/>
              <a:ext cx="1615077" cy="1217247"/>
              <a:chOff x="425669" y="1702676"/>
              <a:chExt cx="1615077" cy="1217247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425669" y="1702676"/>
                <a:ext cx="205928" cy="2438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748183" y="2676075"/>
                <a:ext cx="370595" cy="2438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842741" y="2390109"/>
                <a:ext cx="198005" cy="2438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851337" y="3312509"/>
            <a:ext cx="40635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NZ" sz="2000" b="1" dirty="0" smtClean="0"/>
              <a:t>Transmission: </a:t>
            </a:r>
            <a:endParaRPr lang="en-NZ" sz="2000" dirty="0"/>
          </a:p>
        </p:txBody>
      </p:sp>
      <p:pic>
        <p:nvPicPr>
          <p:cNvPr id="23" name="Picture 6" descr="http://www.tvakids.com/electricity/images/transmission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" t="39760" r="28040" b="3554"/>
          <a:stretch/>
        </p:blipFill>
        <p:spPr bwMode="auto">
          <a:xfrm>
            <a:off x="1620426" y="5290098"/>
            <a:ext cx="2174834" cy="1422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851337" y="4890802"/>
            <a:ext cx="49893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NZ" sz="2000" b="1" dirty="0" smtClean="0"/>
              <a:t>Distribution: </a:t>
            </a:r>
            <a:endParaRPr lang="en-NZ" sz="2000" dirty="0"/>
          </a:p>
        </p:txBody>
      </p:sp>
      <p:sp>
        <p:nvSpPr>
          <p:cNvPr id="15" name="Rectangle 14"/>
          <p:cNvSpPr/>
          <p:nvPr/>
        </p:nvSpPr>
        <p:spPr>
          <a:xfrm>
            <a:off x="851337" y="1479488"/>
            <a:ext cx="42251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NZ" sz="2000" b="1" dirty="0" smtClean="0"/>
              <a:t>Generation:</a:t>
            </a:r>
            <a:endParaRPr lang="en-NZ" sz="20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0" y="392114"/>
            <a:ext cx="9906000" cy="1487484"/>
          </a:xfrm>
        </p:spPr>
        <p:txBody>
          <a:bodyPr/>
          <a:lstStyle/>
          <a:p>
            <a:r>
              <a:rPr lang="en-NZ" dirty="0" smtClean="0"/>
              <a:t>Costs are a blend of cash costs with full economic costs…</a:t>
            </a:r>
            <a:endParaRPr lang="en-NZ" dirty="0"/>
          </a:p>
        </p:txBody>
      </p:sp>
      <p:sp>
        <p:nvSpPr>
          <p:cNvPr id="3" name="TextBox 2"/>
          <p:cNvSpPr txBox="1"/>
          <p:nvPr/>
        </p:nvSpPr>
        <p:spPr>
          <a:xfrm>
            <a:off x="4914900" y="1303189"/>
            <a:ext cx="4991100" cy="156966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NZ" sz="2400" b="1" dirty="0" smtClean="0"/>
              <a:t>Existing Infrastructure</a:t>
            </a:r>
          </a:p>
          <a:p>
            <a:pPr algn="ctr"/>
            <a:endParaRPr lang="en-NZ" sz="2400" dirty="0"/>
          </a:p>
          <a:p>
            <a:pPr algn="ctr"/>
            <a:r>
              <a:rPr lang="en-NZ" sz="2400" dirty="0" smtClean="0"/>
              <a:t>Cash costs only</a:t>
            </a:r>
          </a:p>
          <a:p>
            <a:pPr algn="ctr"/>
            <a:r>
              <a:rPr lang="en-NZ" sz="2400" dirty="0" smtClean="0"/>
              <a:t>Replicates current practice</a:t>
            </a:r>
            <a:endParaRPr lang="en-A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4914900" y="4133245"/>
            <a:ext cx="4991100" cy="230832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NZ" sz="2400" b="1" dirty="0" smtClean="0"/>
              <a:t>New Build Infrastructure</a:t>
            </a:r>
          </a:p>
          <a:p>
            <a:pPr algn="ctr"/>
            <a:endParaRPr lang="en-NZ" sz="2400" dirty="0"/>
          </a:p>
          <a:p>
            <a:pPr algn="ctr"/>
            <a:r>
              <a:rPr lang="en-NZ" sz="2400" dirty="0" smtClean="0"/>
              <a:t>Full economic costs including financing and amortisation of loans</a:t>
            </a:r>
          </a:p>
          <a:p>
            <a:pPr algn="ctr"/>
            <a:r>
              <a:rPr lang="en-NZ" sz="2400" dirty="0" smtClean="0"/>
              <a:t>Ensures sector is financially sustainable over time</a:t>
            </a:r>
            <a:endParaRPr lang="en-AU" sz="2400" dirty="0"/>
          </a:p>
        </p:txBody>
      </p:sp>
      <p:sp>
        <p:nvSpPr>
          <p:cNvPr id="21" name="Rectangle 20"/>
          <p:cNvSpPr/>
          <p:nvPr/>
        </p:nvSpPr>
        <p:spPr>
          <a:xfrm>
            <a:off x="7145794" y="3050899"/>
            <a:ext cx="5293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NZ" sz="5400" b="1" dirty="0" smtClean="0">
                <a:solidFill>
                  <a:schemeClr val="accent5"/>
                </a:solidFill>
              </a:rPr>
              <a:t>+</a:t>
            </a:r>
            <a:endParaRPr lang="en-NZ" sz="5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45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7</a:t>
            </a:fld>
            <a:endParaRPr lang="en-NZ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43481" y="392114"/>
            <a:ext cx="10152993" cy="485775"/>
          </a:xfrm>
        </p:spPr>
        <p:txBody>
          <a:bodyPr/>
          <a:lstStyle/>
          <a:p>
            <a:r>
              <a:rPr lang="en-US" dirty="0" smtClean="0"/>
              <a:t>Initial Investment Needs for Rollout in Chin and </a:t>
            </a:r>
            <a:r>
              <a:rPr lang="en-US" dirty="0" err="1" smtClean="0"/>
              <a:t>Kayin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3481" y="888525"/>
            <a:ext cx="950851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0060" lvl="1">
              <a:lnSpc>
                <a:spcPct val="80000"/>
              </a:lnSpc>
              <a:buSzPct val="76000"/>
            </a:pPr>
            <a:endParaRPr lang="en-US" sz="2400" dirty="0" smtClean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r>
              <a:rPr lang="en-US" sz="2400" dirty="0" smtClean="0"/>
              <a:t>Initial Investment needs for the distribution rollout for Kayin </a:t>
            </a:r>
            <a:r>
              <a:rPr lang="en-US" sz="2400" dirty="0"/>
              <a:t>and Chin </a:t>
            </a:r>
            <a:r>
              <a:rPr lang="en-US" sz="2400" dirty="0" smtClean="0"/>
              <a:t>for the first 5 years is:</a:t>
            </a:r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sz="2400" dirty="0" smtClean="0"/>
          </a:p>
          <a:p>
            <a:pPr marL="480060" lvl="1">
              <a:lnSpc>
                <a:spcPct val="80000"/>
              </a:lnSpc>
              <a:buSzPct val="76000"/>
            </a:pPr>
            <a:endParaRPr lang="en-US" sz="2000" dirty="0" smtClean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dirty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dirty="0" smtClean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dirty="0" smtClean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dirty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dirty="0" smtClean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dirty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dirty="0" smtClean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dirty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dirty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dirty="0" smtClean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dirty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dirty="0" smtClean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dirty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dirty="0" smtClean="0"/>
          </a:p>
          <a:p>
            <a:pPr marL="480060" lvl="1">
              <a:lnSpc>
                <a:spcPct val="80000"/>
              </a:lnSpc>
              <a:buSzPct val="76000"/>
            </a:pPr>
            <a:endParaRPr lang="en-US" dirty="0"/>
          </a:p>
          <a:p>
            <a:pPr marL="480060" lvl="1">
              <a:lnSpc>
                <a:spcPct val="80000"/>
              </a:lnSpc>
              <a:buSzPct val="76000"/>
            </a:pPr>
            <a:r>
              <a:rPr lang="en-US" dirty="0"/>
              <a:t> </a:t>
            </a:r>
            <a:r>
              <a:rPr lang="en-US" dirty="0" smtClean="0"/>
              <a:t>      </a:t>
            </a:r>
          </a:p>
          <a:p>
            <a:pPr marL="480060" lvl="1">
              <a:lnSpc>
                <a:spcPct val="80000"/>
              </a:lnSpc>
              <a:buSzPct val="76000"/>
            </a:pPr>
            <a:endParaRPr lang="en-US" dirty="0"/>
          </a:p>
          <a:p>
            <a:pPr marL="754380" lvl="1" indent="-274320">
              <a:lnSpc>
                <a:spcPct val="80000"/>
              </a:lnSpc>
              <a:buSzPct val="76000"/>
              <a:buFont typeface="Wingdings 3"/>
              <a:buChar char=""/>
            </a:pP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318058"/>
              </p:ext>
            </p:extLst>
          </p:nvPr>
        </p:nvGraphicFramePr>
        <p:xfrm>
          <a:off x="715279" y="1987556"/>
          <a:ext cx="8364921" cy="4406898"/>
        </p:xfrm>
        <a:graphic>
          <a:graphicData uri="http://schemas.openxmlformats.org/drawingml/2006/table">
            <a:tbl>
              <a:tblPr firstRow="1" bandRow="1"/>
              <a:tblGrid>
                <a:gridCol w="4360868"/>
                <a:gridCol w="264673"/>
                <a:gridCol w="1846408"/>
                <a:gridCol w="1892972"/>
              </a:tblGrid>
              <a:tr h="68131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2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2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Kayin 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Kyat Millions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Chin 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Kyat Millions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</a:tr>
              <a:tr h="454208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>
                          <a:effectLst/>
                        </a:rPr>
                        <a:t>LV lines initial cost</a:t>
                      </a:r>
                      <a:endParaRPr lang="en-US" sz="22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2200" dirty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>
                          <a:effectLst/>
                        </a:rPr>
                        <a:t>9,866</a:t>
                      </a:r>
                      <a:endParaRPr lang="en-US" sz="22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>
                          <a:effectLst/>
                        </a:rPr>
                        <a:t>3,343</a:t>
                      </a:r>
                      <a:endParaRPr lang="en-US" sz="22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4208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>
                          <a:effectLst/>
                        </a:rPr>
                        <a:t>Service and meter initial cost</a:t>
                      </a:r>
                      <a:endParaRPr lang="en-US" sz="22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2200" dirty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>
                          <a:effectLst/>
                        </a:rPr>
                        <a:t>19,733</a:t>
                      </a:r>
                      <a:endParaRPr lang="en-US" sz="22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>
                          <a:effectLst/>
                        </a:rPr>
                        <a:t>6,685</a:t>
                      </a:r>
                      <a:endParaRPr lang="en-US" sz="22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4208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>
                          <a:effectLst/>
                        </a:rPr>
                        <a:t>Transformer initial cost</a:t>
                      </a:r>
                      <a:endParaRPr lang="en-US" sz="22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2200" baseline="0" dirty="0" smtClean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 smtClean="0">
                          <a:effectLst/>
                        </a:rPr>
                        <a:t>22,492</a:t>
                      </a:r>
                      <a:endParaRPr lang="en-US" sz="22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 smtClean="0">
                          <a:effectLst/>
                        </a:rPr>
                        <a:t>10,036</a:t>
                      </a:r>
                      <a:endParaRPr lang="en-US" sz="22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4208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>
                          <a:effectLst/>
                        </a:rPr>
                        <a:t>MV lines initial cost</a:t>
                      </a:r>
                      <a:endParaRPr lang="en-US" sz="22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2200" baseline="0" dirty="0" smtClean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 smtClean="0">
                          <a:effectLst/>
                        </a:rPr>
                        <a:t>18,304</a:t>
                      </a:r>
                      <a:endParaRPr lang="en-US" sz="22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 smtClean="0">
                          <a:effectLst/>
                        </a:rPr>
                        <a:t>5,231</a:t>
                      </a:r>
                      <a:endParaRPr lang="en-US" sz="22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4208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 smtClean="0">
                          <a:effectLst/>
                        </a:rPr>
                        <a:t>Mini Grid and Individual </a:t>
                      </a:r>
                      <a:r>
                        <a:rPr lang="en-AU" sz="2200" dirty="0" err="1" smtClean="0">
                          <a:effectLst/>
                        </a:rPr>
                        <a:t>HH</a:t>
                      </a:r>
                      <a:r>
                        <a:rPr lang="en-AU" sz="2200" dirty="0" smtClean="0">
                          <a:effectLst/>
                        </a:rPr>
                        <a:t>  systems</a:t>
                      </a:r>
                      <a:endParaRPr lang="en-US" sz="22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2200" baseline="0" dirty="0" smtClean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 smtClean="0">
                          <a:effectLst/>
                        </a:rPr>
                        <a:t>     346</a:t>
                      </a:r>
                      <a:endParaRPr lang="en-US" sz="22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 smtClean="0">
                          <a:effectLst/>
                        </a:rPr>
                        <a:t>4,020</a:t>
                      </a:r>
                      <a:endParaRPr lang="en-US" sz="22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51607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 smtClean="0">
                          <a:effectLst/>
                        </a:rPr>
                        <a:t>Less: Connection Charges (50,000 kyat/connection)</a:t>
                      </a:r>
                      <a:endParaRPr lang="en-US" sz="22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2200" baseline="0" dirty="0" smtClean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 smtClean="0">
                          <a:solidFill>
                            <a:srgbClr val="FF0000"/>
                          </a:solidFill>
                          <a:effectLst/>
                        </a:rPr>
                        <a:t>   5,008 </a:t>
                      </a:r>
                      <a:endParaRPr lang="en-US" sz="2200" dirty="0">
                        <a:solidFill>
                          <a:srgbClr val="FF0000"/>
                        </a:solidFill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dirty="0" smtClean="0">
                          <a:solidFill>
                            <a:srgbClr val="FF0000"/>
                          </a:solidFill>
                          <a:effectLst/>
                        </a:rPr>
                        <a:t>1,697</a:t>
                      </a:r>
                      <a:endParaRPr lang="en-US" sz="2200" dirty="0">
                        <a:solidFill>
                          <a:srgbClr val="FF0000"/>
                        </a:solidFill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02938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b="1" dirty="0" smtClean="0">
                          <a:effectLst/>
                        </a:rPr>
                        <a:t>Total</a:t>
                      </a:r>
                      <a:endParaRPr lang="en-US" sz="22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2200" b="1" baseline="0" dirty="0" smtClean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b="1" dirty="0" smtClean="0">
                          <a:effectLst/>
                        </a:rPr>
                        <a:t>65,763</a:t>
                      </a:r>
                      <a:endParaRPr lang="en-US" sz="22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2200" b="1" dirty="0" smtClean="0">
                          <a:effectLst/>
                        </a:rPr>
                        <a:t>27,618</a:t>
                      </a:r>
                      <a:endParaRPr lang="en-US" sz="22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1" name="Straight Connector 10"/>
          <p:cNvCxnSpPr/>
          <p:nvPr/>
        </p:nvCxnSpPr>
        <p:spPr>
          <a:xfrm flipV="1">
            <a:off x="5164907" y="3247699"/>
            <a:ext cx="0" cy="232187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Dot"/>
          </a:ln>
          <a:effectLst/>
        </p:spPr>
      </p:cxnSp>
    </p:spTree>
    <p:extLst>
      <p:ext uri="{BB962C8B-B14F-4D97-AF65-F5344CB8AC3E}">
        <p14:creationId xmlns:p14="http://schemas.microsoft.com/office/powerpoint/2010/main" val="402568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3797300" y="6498245"/>
            <a:ext cx="2311400" cy="365125"/>
          </a:xfrm>
        </p:spPr>
        <p:txBody>
          <a:bodyPr/>
          <a:lstStyle/>
          <a:p>
            <a:fld id="{5E74316C-E23F-428A-8567-06E5DA18F3DA}" type="slidenum">
              <a:rPr lang="en-NZ" smtClean="0"/>
              <a:pPr/>
              <a:t>8</a:t>
            </a:fld>
            <a:endParaRPr lang="en-NZ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9628" y="418661"/>
            <a:ext cx="9957239" cy="485775"/>
          </a:xfrm>
        </p:spPr>
        <p:txBody>
          <a:bodyPr/>
          <a:lstStyle/>
          <a:p>
            <a:r>
              <a:rPr lang="en-US" sz="2600" dirty="0" smtClean="0"/>
              <a:t>Total Sector-wide Unit Costs </a:t>
            </a:r>
            <a:endParaRPr lang="en-US" sz="2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917393"/>
              </p:ext>
            </p:extLst>
          </p:nvPr>
        </p:nvGraphicFramePr>
        <p:xfrm>
          <a:off x="507142" y="2454868"/>
          <a:ext cx="9178008" cy="3317497"/>
        </p:xfrm>
        <a:graphic>
          <a:graphicData uri="http://schemas.openxmlformats.org/drawingml/2006/table">
            <a:tbl>
              <a:tblPr firstRow="1" bandRow="1"/>
              <a:tblGrid>
                <a:gridCol w="3597873"/>
                <a:gridCol w="208280"/>
                <a:gridCol w="1074371"/>
                <a:gridCol w="1074371"/>
                <a:gridCol w="1074371"/>
                <a:gridCol w="1074371"/>
                <a:gridCol w="1074371"/>
              </a:tblGrid>
              <a:tr h="64793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>
                          <a:solidFill>
                            <a:schemeClr val="bg1"/>
                          </a:solidFill>
                          <a:effectLst/>
                        </a:rPr>
                        <a:t>2015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solidFill>
                            <a:schemeClr val="bg1"/>
                          </a:solidFill>
                          <a:effectLst/>
                        </a:rPr>
                        <a:t>Kyat/kWh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>
                          <a:solidFill>
                            <a:schemeClr val="bg1"/>
                          </a:solidFill>
                          <a:effectLst/>
                        </a:rPr>
                        <a:t>2016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solidFill>
                            <a:schemeClr val="bg1"/>
                          </a:solidFill>
                          <a:effectLst/>
                        </a:rPr>
                        <a:t>Kyat/kWh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>
                          <a:solidFill>
                            <a:schemeClr val="bg1"/>
                          </a:solidFill>
                          <a:effectLst/>
                        </a:rPr>
                        <a:t>2017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solidFill>
                            <a:schemeClr val="bg1"/>
                          </a:solidFill>
                          <a:effectLst/>
                        </a:rPr>
                        <a:t>Kyat/kWh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>
                          <a:solidFill>
                            <a:schemeClr val="bg1"/>
                          </a:solidFill>
                          <a:effectLst/>
                        </a:rPr>
                        <a:t>2018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solidFill>
                            <a:schemeClr val="bg1"/>
                          </a:solidFill>
                          <a:effectLst/>
                        </a:rPr>
                        <a:t>Kyat/kWh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>
                          <a:solidFill>
                            <a:schemeClr val="bg1"/>
                          </a:solidFill>
                          <a:effectLst/>
                        </a:rPr>
                        <a:t>2019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600" b="1" dirty="0">
                          <a:solidFill>
                            <a:schemeClr val="bg1"/>
                          </a:solidFill>
                        </a:rPr>
                        <a:t>Kyat/kWh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53975" marR="53975" marT="17780" marB="1778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</a:tr>
              <a:tr h="626159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Distribution </a:t>
                      </a:r>
                      <a:r>
                        <a:rPr lang="en-AU" sz="1800" dirty="0" smtClean="0">
                          <a:effectLst/>
                        </a:rPr>
                        <a:t>Rollout Financial</a:t>
                      </a:r>
                      <a:r>
                        <a:rPr lang="en-AU" sz="1800" baseline="0" dirty="0" smtClean="0">
                          <a:effectLst/>
                        </a:rPr>
                        <a:t> </a:t>
                      </a:r>
                      <a:r>
                        <a:rPr lang="en-AU" sz="1800" dirty="0" smtClean="0">
                          <a:effectLst/>
                        </a:rPr>
                        <a:t>Costs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1800" dirty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 smtClean="0">
                          <a:effectLst/>
                        </a:rPr>
                        <a:t>34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 smtClean="0">
                          <a:effectLst/>
                        </a:rPr>
                        <a:t>33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 smtClean="0">
                          <a:effectLst/>
                        </a:rPr>
                        <a:t>33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 smtClean="0">
                          <a:effectLst/>
                        </a:rPr>
                        <a:t>33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 smtClean="0">
                          <a:effectLst/>
                        </a:rPr>
                        <a:t>32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2030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Distribution </a:t>
                      </a:r>
                      <a:r>
                        <a:rPr lang="en-AU" sz="1800" dirty="0" smtClean="0">
                          <a:effectLst/>
                        </a:rPr>
                        <a:t>O&amp;M </a:t>
                      </a:r>
                      <a:r>
                        <a:rPr lang="en-AU" sz="1800" dirty="0">
                          <a:effectLst/>
                        </a:rPr>
                        <a:t>costs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58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1800" dirty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4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4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4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4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4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2030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LRMC of additional 33 KV distribution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1800" baseline="0" dirty="0" smtClean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10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10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10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10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10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1550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LRMC of additional transmission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1800" baseline="0" dirty="0" smtClean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>
                          <a:effectLst/>
                        </a:rPr>
                        <a:t>15</a:t>
                      </a:r>
                      <a:endParaRPr lang="en-US" sz="180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>
                          <a:effectLst/>
                        </a:rPr>
                        <a:t>15</a:t>
                      </a:r>
                      <a:endParaRPr lang="en-US" sz="180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>
                          <a:effectLst/>
                        </a:rPr>
                        <a:t>15</a:t>
                      </a:r>
                      <a:endParaRPr lang="en-US" sz="180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15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15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LRMC of blended generation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 algn="l">
                        <a:buFont typeface="Wingdings" pitchFamily="2" charset="2"/>
                        <a:buChar char="§"/>
                      </a:pPr>
                      <a:endParaRPr lang="en-US" sz="1800" baseline="0" dirty="0" smtClean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 smtClean="0">
                          <a:effectLst/>
                        </a:rPr>
                        <a:t>45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46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>
                          <a:effectLst/>
                        </a:rPr>
                        <a:t>48</a:t>
                      </a:r>
                      <a:endParaRPr lang="en-US" sz="180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49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dirty="0">
                          <a:effectLst/>
                        </a:rPr>
                        <a:t>50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2030">
                <a:tc>
                  <a:txBody>
                    <a:bodyPr/>
                    <a:lstStyle/>
                    <a:p>
                      <a:pPr marL="0" marR="0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 smtClean="0">
                          <a:effectLst/>
                        </a:rPr>
                        <a:t>Total Sector wide Unit Costs</a:t>
                      </a:r>
                      <a:endParaRPr lang="en-US" sz="18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4D1">
                        <a:alpha val="3098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indent="0" algn="l">
                        <a:buFont typeface="Wingdings" pitchFamily="2" charset="2"/>
                        <a:buNone/>
                      </a:pPr>
                      <a:endParaRPr lang="en-US" sz="1800" b="1" baseline="0" dirty="0" smtClean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 smtClean="0">
                          <a:effectLst/>
                        </a:rPr>
                        <a:t>108</a:t>
                      </a:r>
                      <a:endParaRPr lang="en-US" sz="18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 smtClean="0">
                          <a:effectLst/>
                        </a:rPr>
                        <a:t>108</a:t>
                      </a:r>
                      <a:endParaRPr lang="en-US" sz="18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 smtClean="0">
                          <a:effectLst/>
                        </a:rPr>
                        <a:t>109</a:t>
                      </a:r>
                      <a:endParaRPr lang="en-US" sz="18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 smtClean="0">
                          <a:effectLst/>
                        </a:rPr>
                        <a:t>110</a:t>
                      </a:r>
                      <a:endParaRPr lang="en-US" sz="18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50"/>
                        </a:spcBef>
                        <a:spcAft>
                          <a:spcPts val="150"/>
                        </a:spcAft>
                        <a:tabLst>
                          <a:tab pos="180340" algn="l"/>
                          <a:tab pos="360045" algn="l"/>
                          <a:tab pos="180340" algn="l"/>
                          <a:tab pos="360045" algn="l"/>
                        </a:tabLst>
                      </a:pPr>
                      <a:r>
                        <a:rPr lang="en-AU" sz="1800" b="1" dirty="0" smtClean="0">
                          <a:effectLst/>
                        </a:rPr>
                        <a:t>111</a:t>
                      </a:r>
                      <a:endParaRPr lang="en-US" sz="18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 flipV="1">
            <a:off x="4096264" y="2454868"/>
            <a:ext cx="0" cy="254511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Dot"/>
          </a:ln>
          <a:effectLst/>
        </p:spPr>
      </p:cxnSp>
      <p:sp>
        <p:nvSpPr>
          <p:cNvPr id="2" name="Oval 1"/>
          <p:cNvSpPr/>
          <p:nvPr/>
        </p:nvSpPr>
        <p:spPr>
          <a:xfrm>
            <a:off x="4234212" y="3179605"/>
            <a:ext cx="5453494" cy="497019"/>
          </a:xfrm>
          <a:prstGeom prst="ellipse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ular Callout 8"/>
          <p:cNvSpPr/>
          <p:nvPr/>
        </p:nvSpPr>
        <p:spPr>
          <a:xfrm>
            <a:off x="284954" y="1673799"/>
            <a:ext cx="3512346" cy="1166652"/>
          </a:xfrm>
          <a:prstGeom prst="wedgeRectCallout">
            <a:avLst>
              <a:gd name="adj1" fmla="val 7229"/>
              <a:gd name="adj2" fmla="val 77256"/>
            </a:avLst>
          </a:prstGeom>
          <a:solidFill>
            <a:schemeClr val="bg1">
              <a:lumMod val="85000"/>
            </a:schemeClr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2"/>
                </a:solidFill>
              </a:rPr>
              <a:t>Assuming all distribution rollout investment needs are financed by concessional loans at 3.5% interest and 30 year term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7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756150"/>
          </a:xfrm>
        </p:spPr>
        <p:txBody>
          <a:bodyPr/>
          <a:lstStyle/>
          <a:p>
            <a:r>
              <a:rPr lang="en-NZ" smtClean="0"/>
              <a:t>These </a:t>
            </a:r>
            <a:r>
              <a:rPr lang="en-NZ" dirty="0" smtClean="0"/>
              <a:t>annual costs must be funded by matching annual revenue</a:t>
            </a:r>
          </a:p>
          <a:p>
            <a:r>
              <a:rPr lang="en-NZ" dirty="0" smtClean="0"/>
              <a:t>Revenue comes from:</a:t>
            </a:r>
          </a:p>
          <a:p>
            <a:pPr lvl="1"/>
            <a:r>
              <a:rPr lang="en-NZ" dirty="0" smtClean="0"/>
              <a:t>Customers through tariffs</a:t>
            </a:r>
          </a:p>
          <a:p>
            <a:pPr lvl="1"/>
            <a:r>
              <a:rPr lang="en-NZ" dirty="0" smtClean="0"/>
              <a:t>Customers through connection charges</a:t>
            </a:r>
          </a:p>
          <a:p>
            <a:pPr lvl="1"/>
            <a:endParaRPr lang="en-NZ" dirty="0"/>
          </a:p>
          <a:p>
            <a:r>
              <a:rPr lang="en-NZ" dirty="0" smtClean="0"/>
              <a:t>Any difference—the Funding Gap—must be met by subsidies or grants</a:t>
            </a:r>
          </a:p>
          <a:p>
            <a:endParaRPr lang="en-NZ" dirty="0"/>
          </a:p>
          <a:p>
            <a:r>
              <a:rPr lang="en-NZ" dirty="0" smtClean="0"/>
              <a:t>To estimate revenue in our Financial Model we have developed two tariff scenarios:</a:t>
            </a:r>
          </a:p>
          <a:p>
            <a:pPr lvl="1"/>
            <a:r>
              <a:rPr lang="en-NZ" dirty="0" smtClean="0"/>
              <a:t>The Government Proposed tariff; and</a:t>
            </a:r>
          </a:p>
          <a:p>
            <a:pPr lvl="1"/>
            <a:r>
              <a:rPr lang="en-NZ" dirty="0" smtClean="0"/>
              <a:t>The Benchmark tariff</a:t>
            </a:r>
          </a:p>
          <a:p>
            <a:endParaRPr lang="en-NZ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NZ" dirty="0" smtClean="0"/>
              <a:t>Revenue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74316C-E23F-428A-8567-06E5DA18F3DA}" type="slidenum">
              <a:rPr lang="en-NZ" smtClean="0"/>
              <a:pPr/>
              <a:t>9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9772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stalia US PowerPoint Template">
  <a:themeElements>
    <a:clrScheme name="Castalia">
      <a:dk1>
        <a:srgbClr val="003492"/>
      </a:dk1>
      <a:lt1>
        <a:srgbClr val="FFFFFF"/>
      </a:lt1>
      <a:dk2>
        <a:srgbClr val="000000"/>
      </a:dk2>
      <a:lt2>
        <a:srgbClr val="EAF2FA"/>
      </a:lt2>
      <a:accent1>
        <a:srgbClr val="B8CCE4"/>
      </a:accent1>
      <a:accent2>
        <a:srgbClr val="396F75"/>
      </a:accent2>
      <a:accent3>
        <a:srgbClr val="91AA9D"/>
      </a:accent3>
      <a:accent4>
        <a:srgbClr val="FFC000"/>
      </a:accent4>
      <a:accent5>
        <a:srgbClr val="FF6600"/>
      </a:accent5>
      <a:accent6>
        <a:srgbClr val="FF0000"/>
      </a:accent6>
      <a:hlink>
        <a:srgbClr val="002060"/>
      </a:hlink>
      <a:folHlink>
        <a:srgbClr val="2F7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E2F6450C9FB54792C849480A559350" ma:contentTypeVersion="0" ma:contentTypeDescription="Create a new document." ma:contentTypeScope="" ma:versionID="acdda31526d551e3c75d97af2ca0a92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65a7aa9724d7e677b49c40d5db2b5f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4D5B466-CFF3-4661-9AFE-8942D389E4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EBA4B9A-04EC-4038-9A61-267C0776F1D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1ED5B2-A9D9-4521-AC07-3E31A397DBFA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Castalia US PowerPoint Template</Template>
  <TotalTime>13655</TotalTime>
  <Words>921</Words>
  <Application>Microsoft Office PowerPoint</Application>
  <PresentationFormat>A4 Paper (210x297 mm)</PresentationFormat>
  <Paragraphs>331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Castalia US PowerPoint Template</vt:lpstr>
      <vt:lpstr>PowerPoint Presentation</vt:lpstr>
      <vt:lpstr>PRESENTATION 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Castalia Strategic Advisors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Riddhima Gandhi</dc:creator>
  <cp:lastModifiedBy>Xiaoping Wang</cp:lastModifiedBy>
  <cp:revision>719</cp:revision>
  <cp:lastPrinted>2014-03-12T21:12:32Z</cp:lastPrinted>
  <dcterms:created xsi:type="dcterms:W3CDTF">2014-01-28T13:36:03Z</dcterms:created>
  <dcterms:modified xsi:type="dcterms:W3CDTF">2014-03-20T06:16:06Z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0x0101007BE2F6450C9FB54792C849480A559350</vt:lpwstr>
  </property>
</Properties>
</file>